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7"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6" d="100"/>
          <a:sy n="56" d="100"/>
        </p:scale>
        <p:origin x="124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49459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75231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60305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222724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16Brijesh10/APPLIED_DATA_SCIENCE_CAPSTONE/blob/main/week%201/Data%20wrangling/3%20labs-jupyter-spacex-Data%20wrangling.ipynb" TargetMode="External"/><Relationship Id="rId4" Type="http://schemas.openxmlformats.org/officeDocument/2006/relationships/image" Target="../media/image36.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16Brijesh10/APPLIED_DATA_SCIENCE_CAPSTONE/blob/main/week%202/Data%20visualization/5%20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16Brijesh10/APPLIED_DATA_SCIENCE_CAPSTONE/blob/main/week%202/Data%20visualization/5%20jupyter-labs-EDA-dataviz.ipynb"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16Brijesh10/APPLIED_DATA_SCIENCE_CAPSTONE/blob/main/week%202/EDA%20with%20sql%20lite/4%20jupyter-labs-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16Brijesh10/APPLIED_DATA_SCIENCE_CAPSTONE/blob/main/week%203/Interactive%20Visual%20Analytics%20with%20Folium%20lab/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16Brijesh10/APPLIED_DATA_SCIENCE_CAPSTONE/blob/main/week%203/spaceX%20dashboard/spacex_dash_plo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github.com/16Brijesh10/APPLIED_DATA_SCIENCE_CAPSTONE/blob/main/week%204/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jpg"/><Relationship Id="rId3" Type="http://schemas.openxmlformats.org/officeDocument/2006/relationships/image" Target="../media/image3.png"/><Relationship Id="rId7" Type="http://schemas.openxmlformats.org/officeDocument/2006/relationships/image" Target="../media/image64.jpg"/><Relationship Id="rId12"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jpg"/><Relationship Id="rId5" Type="http://schemas.openxmlformats.org/officeDocument/2006/relationships/image" Target="../media/image62.jpg"/><Relationship Id="rId15" Type="http://schemas.openxmlformats.org/officeDocument/2006/relationships/image" Target="../media/image72.jp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jpg"/><Relationship Id="rId1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1.jp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18" Type="http://schemas.openxmlformats.org/officeDocument/2006/relationships/hyperlink" Target="https://github.com/16Brijesh10/APPLIED_DATA_SCIENCE_CAPSTONE/blob/main/week%201/spacex%20data%20collection/data%20collection%20api/1%20jupyter-labs-spacex-data-collection-api%20(1).ipynb"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g"/><Relationship Id="rId2" Type="http://schemas.openxmlformats.org/officeDocument/2006/relationships/image" Target="../media/image3.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jpg"/><Relationship Id="rId3"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hyperlink" Target="https://github.com/16Brijesh10/APPLIED_DATA_SCIENCE_CAPSTONE/blob/main/week%201/spacex%20data%20collection/data%20collection%20api/1%20jupyter-labs-spacex-data-collection-api%20(1).ipynb" TargetMode="Externa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BRIJESH A</a:t>
            </a:r>
          </a:p>
          <a:p>
            <a:r>
              <a:rPr lang="en-US" dirty="0">
                <a:solidFill>
                  <a:schemeClr val="bg2"/>
                </a:solidFill>
                <a:latin typeface="Abadi" panose="020B0604020104020204" pitchFamily="34" charset="0"/>
                <a:ea typeface="SF Pro" pitchFamily="2" charset="0"/>
                <a:cs typeface="SF Pro" pitchFamily="2" charset="0"/>
              </a:rPr>
              <a:t>8.3.2024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2" name="object 5">
            <a:extLst>
              <a:ext uri="{FF2B5EF4-FFF2-40B4-BE49-F238E27FC236}">
                <a16:creationId xmlns:a16="http://schemas.microsoft.com/office/drawing/2014/main" id="{ED53CE11-4356-6928-E0F8-878D2D6421C6}"/>
              </a:ext>
            </a:extLst>
          </p:cNvPr>
          <p:cNvGrpSpPr/>
          <p:nvPr/>
        </p:nvGrpSpPr>
        <p:grpSpPr>
          <a:xfrm>
            <a:off x="722122" y="1295400"/>
            <a:ext cx="4624070" cy="3797935"/>
            <a:chOff x="722376" y="1478280"/>
            <a:chExt cx="4624070" cy="3797935"/>
          </a:xfrm>
        </p:grpSpPr>
        <p:pic>
          <p:nvPicPr>
            <p:cNvPr id="3" name="object 6">
              <a:extLst>
                <a:ext uri="{FF2B5EF4-FFF2-40B4-BE49-F238E27FC236}">
                  <a16:creationId xmlns:a16="http://schemas.microsoft.com/office/drawing/2014/main" id="{AF4937BB-9020-1783-B89A-53BD8413D027}"/>
                </a:ext>
              </a:extLst>
            </p:cNvPr>
            <p:cNvPicPr/>
            <p:nvPr/>
          </p:nvPicPr>
          <p:blipFill>
            <a:blip r:embed="rId3" cstate="print"/>
            <a:stretch>
              <a:fillRect/>
            </a:stretch>
          </p:blipFill>
          <p:spPr>
            <a:xfrm>
              <a:off x="722376" y="1478280"/>
              <a:ext cx="4623816" cy="3797808"/>
            </a:xfrm>
            <a:prstGeom prst="rect">
              <a:avLst/>
            </a:prstGeom>
          </p:spPr>
        </p:pic>
        <p:pic>
          <p:nvPicPr>
            <p:cNvPr id="6" name="object 7">
              <a:extLst>
                <a:ext uri="{FF2B5EF4-FFF2-40B4-BE49-F238E27FC236}">
                  <a16:creationId xmlns:a16="http://schemas.microsoft.com/office/drawing/2014/main" id="{6814C4DB-B747-99D9-4531-64F60B9A52DF}"/>
                </a:ext>
              </a:extLst>
            </p:cNvPr>
            <p:cNvPicPr/>
            <p:nvPr/>
          </p:nvPicPr>
          <p:blipFill>
            <a:blip r:embed="rId4" cstate="print"/>
            <a:stretch>
              <a:fillRect/>
            </a:stretch>
          </p:blipFill>
          <p:spPr>
            <a:xfrm>
              <a:off x="916023" y="1674241"/>
              <a:ext cx="4038752" cy="3209048"/>
            </a:xfrm>
            <a:prstGeom prst="rect">
              <a:avLst/>
            </a:prstGeom>
          </p:spPr>
        </p:pic>
      </p:grpSp>
      <p:sp>
        <p:nvSpPr>
          <p:cNvPr id="11" name="object 2">
            <a:extLst>
              <a:ext uri="{FF2B5EF4-FFF2-40B4-BE49-F238E27FC236}">
                <a16:creationId xmlns:a16="http://schemas.microsoft.com/office/drawing/2014/main" id="{22CC28C0-23B2-DF55-3F6D-F95CAEF4A718}"/>
              </a:ext>
            </a:extLst>
          </p:cNvPr>
          <p:cNvSpPr txBox="1"/>
          <p:nvPr/>
        </p:nvSpPr>
        <p:spPr>
          <a:xfrm>
            <a:off x="5487314" y="1656588"/>
            <a:ext cx="5891530" cy="2235200"/>
          </a:xfrm>
          <a:prstGeom prst="rect">
            <a:avLst/>
          </a:prstGeom>
        </p:spPr>
        <p:txBody>
          <a:bodyPr vert="horz" wrap="square" lIns="0" tIns="38100" rIns="0" bIns="0" rtlCol="0">
            <a:spAutoFit/>
          </a:bodyPr>
          <a:lstStyle/>
          <a:p>
            <a:pPr marL="12700" marR="5080" algn="just">
              <a:lnSpc>
                <a:spcPct val="91500"/>
              </a:lnSpc>
              <a:spcBef>
                <a:spcPts val="300"/>
              </a:spcBef>
            </a:pPr>
            <a:r>
              <a:rPr sz="2000" dirty="0">
                <a:solidFill>
                  <a:srgbClr val="292929"/>
                </a:solidFill>
                <a:latin typeface="Microsoft Sans Serif"/>
                <a:cs typeface="Microsoft Sans Serif"/>
              </a:rPr>
              <a:t>Data</a:t>
            </a:r>
            <a:r>
              <a:rPr sz="2000" spc="105" dirty="0">
                <a:solidFill>
                  <a:srgbClr val="292929"/>
                </a:solidFill>
                <a:latin typeface="Microsoft Sans Serif"/>
                <a:cs typeface="Microsoft Sans Serif"/>
              </a:rPr>
              <a:t>  </a:t>
            </a:r>
            <a:r>
              <a:rPr sz="2000" dirty="0">
                <a:solidFill>
                  <a:srgbClr val="292929"/>
                </a:solidFill>
                <a:latin typeface="Microsoft Sans Serif"/>
                <a:cs typeface="Microsoft Sans Serif"/>
              </a:rPr>
              <a:t>Wrangling</a:t>
            </a:r>
            <a:r>
              <a:rPr sz="2000" spc="114" dirty="0">
                <a:solidFill>
                  <a:srgbClr val="292929"/>
                </a:solidFill>
                <a:latin typeface="Microsoft Sans Serif"/>
                <a:cs typeface="Microsoft Sans Serif"/>
              </a:rPr>
              <a:t>  </a:t>
            </a:r>
            <a:r>
              <a:rPr sz="2000" dirty="0">
                <a:solidFill>
                  <a:srgbClr val="292929"/>
                </a:solidFill>
                <a:latin typeface="Microsoft Sans Serif"/>
                <a:cs typeface="Microsoft Sans Serif"/>
              </a:rPr>
              <a:t>is</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process</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20" dirty="0">
                <a:solidFill>
                  <a:srgbClr val="292929"/>
                </a:solidFill>
                <a:latin typeface="Microsoft Sans Serif"/>
                <a:cs typeface="Microsoft Sans Serif"/>
              </a:rPr>
              <a:t>  </a:t>
            </a:r>
            <a:r>
              <a:rPr sz="2000" dirty="0">
                <a:solidFill>
                  <a:srgbClr val="292929"/>
                </a:solidFill>
                <a:latin typeface="Microsoft Sans Serif"/>
                <a:cs typeface="Microsoft Sans Serif"/>
              </a:rPr>
              <a:t>cleaning</a:t>
            </a:r>
            <a:r>
              <a:rPr sz="2000" spc="110" dirty="0">
                <a:solidFill>
                  <a:srgbClr val="292929"/>
                </a:solidFill>
                <a:latin typeface="Microsoft Sans Serif"/>
                <a:cs typeface="Microsoft Sans Serif"/>
              </a:rPr>
              <a:t>  </a:t>
            </a:r>
            <a:r>
              <a:rPr sz="2000" spc="-30" dirty="0">
                <a:solidFill>
                  <a:srgbClr val="292929"/>
                </a:solidFill>
                <a:latin typeface="Microsoft Sans Serif"/>
                <a:cs typeface="Microsoft Sans Serif"/>
              </a:rPr>
              <a:t>and </a:t>
            </a:r>
            <a:r>
              <a:rPr sz="2000" dirty="0">
                <a:solidFill>
                  <a:srgbClr val="292929"/>
                </a:solidFill>
                <a:latin typeface="Microsoft Sans Serif"/>
                <a:cs typeface="Microsoft Sans Serif"/>
              </a:rPr>
              <a:t>unifying</a:t>
            </a:r>
            <a:r>
              <a:rPr sz="2000" spc="-45" dirty="0">
                <a:solidFill>
                  <a:srgbClr val="292929"/>
                </a:solidFill>
                <a:latin typeface="Microsoft Sans Serif"/>
                <a:cs typeface="Microsoft Sans Serif"/>
              </a:rPr>
              <a:t> </a:t>
            </a:r>
            <a:r>
              <a:rPr sz="2000" spc="-90" dirty="0">
                <a:solidFill>
                  <a:srgbClr val="292929"/>
                </a:solidFill>
                <a:latin typeface="Microsoft Sans Serif"/>
                <a:cs typeface="Microsoft Sans Serif"/>
              </a:rPr>
              <a:t>messy</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45" dirty="0">
                <a:solidFill>
                  <a:srgbClr val="292929"/>
                </a:solidFill>
                <a:latin typeface="Microsoft Sans Serif"/>
                <a:cs typeface="Microsoft Sans Serif"/>
              </a:rPr>
              <a:t> </a:t>
            </a:r>
            <a:r>
              <a:rPr sz="2000" spc="-35" dirty="0">
                <a:solidFill>
                  <a:srgbClr val="292929"/>
                </a:solidFill>
                <a:latin typeface="Microsoft Sans Serif"/>
                <a:cs typeface="Microsoft Sans Serif"/>
              </a:rPr>
              <a:t>complex</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data</a:t>
            </a:r>
            <a:r>
              <a:rPr sz="2000" spc="-45" dirty="0">
                <a:solidFill>
                  <a:srgbClr val="292929"/>
                </a:solidFill>
                <a:latin typeface="Microsoft Sans Serif"/>
                <a:cs typeface="Microsoft Sans Serif"/>
              </a:rPr>
              <a:t> </a:t>
            </a:r>
            <a:r>
              <a:rPr sz="2000" spc="-10" dirty="0">
                <a:solidFill>
                  <a:srgbClr val="292929"/>
                </a:solidFill>
                <a:latin typeface="Microsoft Sans Serif"/>
                <a:cs typeface="Microsoft Sans Serif"/>
              </a:rPr>
              <a:t>sets</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40" dirty="0">
                <a:solidFill>
                  <a:srgbClr val="292929"/>
                </a:solidFill>
                <a:latin typeface="Microsoft Sans Serif"/>
                <a:cs typeface="Microsoft Sans Serif"/>
              </a:rPr>
              <a:t> </a:t>
            </a:r>
            <a:r>
              <a:rPr sz="2000" spc="-80" dirty="0">
                <a:solidFill>
                  <a:srgbClr val="292929"/>
                </a:solidFill>
                <a:latin typeface="Microsoft Sans Serif"/>
                <a:cs typeface="Microsoft Sans Serif"/>
              </a:rPr>
              <a:t>easy</a:t>
            </a:r>
            <a:r>
              <a:rPr sz="2000" spc="-45" dirty="0">
                <a:solidFill>
                  <a:srgbClr val="292929"/>
                </a:solidFill>
                <a:latin typeface="Microsoft Sans Serif"/>
                <a:cs typeface="Microsoft Sans Serif"/>
              </a:rPr>
              <a:t> </a:t>
            </a:r>
            <a:r>
              <a:rPr sz="2000" spc="-95" dirty="0">
                <a:solidFill>
                  <a:srgbClr val="292929"/>
                </a:solidFill>
                <a:latin typeface="Microsoft Sans Serif"/>
                <a:cs typeface="Microsoft Sans Serif"/>
              </a:rPr>
              <a:t>access </a:t>
            </a:r>
            <a:r>
              <a:rPr sz="2000" dirty="0">
                <a:solidFill>
                  <a:srgbClr val="292929"/>
                </a:solidFill>
                <a:latin typeface="Microsoft Sans Serif"/>
                <a:cs typeface="Microsoft Sans Serif"/>
              </a:rPr>
              <a:t>and</a:t>
            </a:r>
            <a:r>
              <a:rPr sz="2000" spc="-70" dirty="0">
                <a:solidFill>
                  <a:srgbClr val="292929"/>
                </a:solidFill>
                <a:latin typeface="Microsoft Sans Serif"/>
                <a:cs typeface="Microsoft Sans Serif"/>
              </a:rPr>
              <a:t> </a:t>
            </a:r>
            <a:r>
              <a:rPr sz="2000" spc="-30" dirty="0">
                <a:solidFill>
                  <a:srgbClr val="292929"/>
                </a:solidFill>
                <a:latin typeface="Microsoft Sans Serif"/>
                <a:cs typeface="Microsoft Sans Serif"/>
              </a:rPr>
              <a:t>Exploratory</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Data</a:t>
            </a:r>
            <a:r>
              <a:rPr sz="2000" spc="-75" dirty="0">
                <a:solidFill>
                  <a:srgbClr val="292929"/>
                </a:solidFill>
                <a:latin typeface="Microsoft Sans Serif"/>
                <a:cs typeface="Microsoft Sans Serif"/>
              </a:rPr>
              <a:t> </a:t>
            </a:r>
            <a:r>
              <a:rPr sz="2000" spc="-65" dirty="0">
                <a:solidFill>
                  <a:srgbClr val="292929"/>
                </a:solidFill>
                <a:latin typeface="Microsoft Sans Serif"/>
                <a:cs typeface="Microsoft Sans Serif"/>
              </a:rPr>
              <a:t>Analysis </a:t>
            </a:r>
            <a:r>
              <a:rPr sz="2000" spc="-10" dirty="0">
                <a:solidFill>
                  <a:srgbClr val="292929"/>
                </a:solidFill>
                <a:latin typeface="Microsoft Sans Serif"/>
                <a:cs typeface="Microsoft Sans Serif"/>
              </a:rPr>
              <a:t>(EDA).</a:t>
            </a:r>
            <a:endParaRPr sz="2000" dirty="0">
              <a:latin typeface="Microsoft Sans Serif"/>
              <a:cs typeface="Microsoft Sans Serif"/>
            </a:endParaRPr>
          </a:p>
          <a:p>
            <a:pPr>
              <a:lnSpc>
                <a:spcPct val="100000"/>
              </a:lnSpc>
              <a:spcBef>
                <a:spcPts val="1900"/>
              </a:spcBef>
            </a:pPr>
            <a:endParaRPr sz="2000" dirty="0">
              <a:latin typeface="Microsoft Sans Serif"/>
              <a:cs typeface="Microsoft Sans Serif"/>
            </a:endParaRPr>
          </a:p>
          <a:p>
            <a:pPr marL="12700" marR="5080" algn="just">
              <a:lnSpc>
                <a:spcPct val="89500"/>
              </a:lnSpc>
              <a:spcBef>
                <a:spcPts val="5"/>
              </a:spcBef>
            </a:pPr>
            <a:r>
              <a:rPr sz="2000" spc="-254" dirty="0">
                <a:solidFill>
                  <a:srgbClr val="292929"/>
                </a:solidFill>
                <a:latin typeface="Microsoft Sans Serif"/>
                <a:cs typeface="Microsoft Sans Serif"/>
              </a:rPr>
              <a:t>We</a:t>
            </a:r>
            <a:r>
              <a:rPr sz="2000" spc="120" dirty="0">
                <a:solidFill>
                  <a:srgbClr val="292929"/>
                </a:solidFill>
                <a:latin typeface="Microsoft Sans Serif"/>
                <a:cs typeface="Microsoft Sans Serif"/>
              </a:rPr>
              <a:t> </a:t>
            </a:r>
            <a:r>
              <a:rPr sz="2000" dirty="0">
                <a:solidFill>
                  <a:srgbClr val="292929"/>
                </a:solidFill>
                <a:latin typeface="Microsoft Sans Serif"/>
                <a:cs typeface="Microsoft Sans Serif"/>
              </a:rPr>
              <a:t>will</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first</a:t>
            </a:r>
            <a:r>
              <a:rPr sz="2000" spc="30" dirty="0">
                <a:solidFill>
                  <a:srgbClr val="292929"/>
                </a:solidFill>
                <a:latin typeface="Microsoft Sans Serif"/>
                <a:cs typeface="Microsoft Sans Serif"/>
              </a:rPr>
              <a:t> </a:t>
            </a:r>
            <a:r>
              <a:rPr sz="2000" spc="-50" dirty="0">
                <a:solidFill>
                  <a:srgbClr val="292929"/>
                </a:solidFill>
                <a:latin typeface="Microsoft Sans Serif"/>
                <a:cs typeface="Microsoft Sans Serif"/>
              </a:rPr>
              <a:t>calculate</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25" dirty="0">
                <a:solidFill>
                  <a:srgbClr val="292929"/>
                </a:solidFill>
                <a:latin typeface="Microsoft Sans Serif"/>
                <a:cs typeface="Microsoft Sans Serif"/>
              </a:rPr>
              <a:t> </a:t>
            </a:r>
            <a:r>
              <a:rPr sz="2000" spc="-25" dirty="0">
                <a:solidFill>
                  <a:srgbClr val="292929"/>
                </a:solidFill>
                <a:latin typeface="Microsoft Sans Serif"/>
                <a:cs typeface="Microsoft Sans Serif"/>
              </a:rPr>
              <a:t>number</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75" dirty="0">
                <a:solidFill>
                  <a:srgbClr val="292929"/>
                </a:solidFill>
                <a:latin typeface="Microsoft Sans Serif"/>
                <a:cs typeface="Microsoft Sans Serif"/>
              </a:rPr>
              <a:t> </a:t>
            </a:r>
            <a:r>
              <a:rPr sz="2000" spc="-75" dirty="0">
                <a:solidFill>
                  <a:srgbClr val="292929"/>
                </a:solidFill>
                <a:latin typeface="Microsoft Sans Serif"/>
                <a:cs typeface="Microsoft Sans Serif"/>
              </a:rPr>
              <a:t>launches</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on</a:t>
            </a:r>
            <a:r>
              <a:rPr sz="2000" spc="30" dirty="0">
                <a:solidFill>
                  <a:srgbClr val="292929"/>
                </a:solidFill>
                <a:latin typeface="Microsoft Sans Serif"/>
                <a:cs typeface="Microsoft Sans Serif"/>
              </a:rPr>
              <a:t> </a:t>
            </a:r>
            <a:r>
              <a:rPr sz="2000" spc="-50" dirty="0">
                <a:solidFill>
                  <a:srgbClr val="292929"/>
                </a:solidFill>
                <a:latin typeface="Microsoft Sans Serif"/>
                <a:cs typeface="Microsoft Sans Serif"/>
              </a:rPr>
              <a:t>each </a:t>
            </a:r>
            <a:r>
              <a:rPr sz="2000" dirty="0">
                <a:solidFill>
                  <a:srgbClr val="292929"/>
                </a:solidFill>
                <a:latin typeface="Microsoft Sans Serif"/>
                <a:cs typeface="Microsoft Sans Serif"/>
              </a:rPr>
              <a:t>site,</a:t>
            </a:r>
            <a:r>
              <a:rPr sz="2000" spc="305" dirty="0">
                <a:solidFill>
                  <a:srgbClr val="292929"/>
                </a:solidFill>
                <a:latin typeface="Microsoft Sans Serif"/>
                <a:cs typeface="Microsoft Sans Serif"/>
              </a:rPr>
              <a:t> </a:t>
            </a:r>
            <a:r>
              <a:rPr sz="2000" dirty="0">
                <a:solidFill>
                  <a:srgbClr val="292929"/>
                </a:solidFill>
                <a:latin typeface="Microsoft Sans Serif"/>
                <a:cs typeface="Microsoft Sans Serif"/>
              </a:rPr>
              <a:t>then</a:t>
            </a:r>
            <a:r>
              <a:rPr sz="2000" spc="300" dirty="0">
                <a:solidFill>
                  <a:srgbClr val="292929"/>
                </a:solidFill>
                <a:latin typeface="Microsoft Sans Serif"/>
                <a:cs typeface="Microsoft Sans Serif"/>
              </a:rPr>
              <a:t> </a:t>
            </a:r>
            <a:r>
              <a:rPr sz="2000" dirty="0">
                <a:solidFill>
                  <a:srgbClr val="292929"/>
                </a:solidFill>
                <a:latin typeface="Microsoft Sans Serif"/>
                <a:cs typeface="Microsoft Sans Serif"/>
              </a:rPr>
              <a:t>calculate</a:t>
            </a:r>
            <a:r>
              <a:rPr sz="2000" spc="30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00" dirty="0">
                <a:solidFill>
                  <a:srgbClr val="292929"/>
                </a:solidFill>
                <a:latin typeface="Microsoft Sans Serif"/>
                <a:cs typeface="Microsoft Sans Serif"/>
              </a:rPr>
              <a:t> </a:t>
            </a:r>
            <a:r>
              <a:rPr sz="2000" dirty="0">
                <a:solidFill>
                  <a:srgbClr val="292929"/>
                </a:solidFill>
                <a:latin typeface="Microsoft Sans Serif"/>
                <a:cs typeface="Microsoft Sans Serif"/>
              </a:rPr>
              <a:t>number</a:t>
            </a:r>
            <a:r>
              <a:rPr sz="2000" spc="30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300" dirty="0">
                <a:solidFill>
                  <a:srgbClr val="292929"/>
                </a:solidFill>
                <a:latin typeface="Microsoft Sans Serif"/>
                <a:cs typeface="Microsoft Sans Serif"/>
              </a:rPr>
              <a:t> </a:t>
            </a:r>
            <a:r>
              <a:rPr sz="2000" spc="-10" dirty="0">
                <a:solidFill>
                  <a:srgbClr val="292929"/>
                </a:solidFill>
                <a:latin typeface="Microsoft Sans Serif"/>
                <a:cs typeface="Microsoft Sans Serif"/>
              </a:rPr>
              <a:t>occurrence</a:t>
            </a:r>
            <a:r>
              <a:rPr sz="2000" spc="305" dirty="0">
                <a:solidFill>
                  <a:srgbClr val="292929"/>
                </a:solidFill>
                <a:latin typeface="Microsoft Sans Serif"/>
                <a:cs typeface="Microsoft Sans Serif"/>
              </a:rPr>
              <a:t> </a:t>
            </a:r>
            <a:r>
              <a:rPr sz="2000" spc="-25" dirty="0">
                <a:solidFill>
                  <a:srgbClr val="292929"/>
                </a:solidFill>
                <a:latin typeface="Microsoft Sans Serif"/>
                <a:cs typeface="Microsoft Sans Serif"/>
              </a:rPr>
              <a:t>of </a:t>
            </a:r>
            <a:r>
              <a:rPr sz="2000" spc="-40" dirty="0">
                <a:solidFill>
                  <a:srgbClr val="292929"/>
                </a:solidFill>
                <a:latin typeface="Microsoft Sans Serif"/>
                <a:cs typeface="Microsoft Sans Serif"/>
              </a:rPr>
              <a:t>mission</a:t>
            </a:r>
            <a:r>
              <a:rPr sz="2000" spc="5" dirty="0">
                <a:solidFill>
                  <a:srgbClr val="292929"/>
                </a:solidFill>
                <a:latin typeface="Microsoft Sans Serif"/>
                <a:cs typeface="Microsoft Sans Serif"/>
              </a:rPr>
              <a:t> </a:t>
            </a:r>
            <a:r>
              <a:rPr sz="2000" spc="-30" dirty="0">
                <a:solidFill>
                  <a:srgbClr val="292929"/>
                </a:solidFill>
                <a:latin typeface="Microsoft Sans Serif"/>
                <a:cs typeface="Microsoft Sans Serif"/>
              </a:rPr>
              <a:t>outcome</a:t>
            </a:r>
            <a:r>
              <a:rPr sz="2000" dirty="0">
                <a:solidFill>
                  <a:srgbClr val="292929"/>
                </a:solidFill>
                <a:latin typeface="Microsoft Sans Serif"/>
                <a:cs typeface="Microsoft Sans Serif"/>
              </a:rPr>
              <a:t> per</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orbit</a:t>
            </a:r>
            <a:r>
              <a:rPr sz="2000" spc="5" dirty="0">
                <a:solidFill>
                  <a:srgbClr val="292929"/>
                </a:solidFill>
                <a:latin typeface="Microsoft Sans Serif"/>
                <a:cs typeface="Microsoft Sans Serif"/>
              </a:rPr>
              <a:t> </a:t>
            </a:r>
            <a:r>
              <a:rPr sz="2000" spc="-10" dirty="0">
                <a:solidFill>
                  <a:srgbClr val="292929"/>
                </a:solidFill>
                <a:latin typeface="Microsoft Sans Serif"/>
                <a:cs typeface="Microsoft Sans Serif"/>
              </a:rPr>
              <a:t>type.</a:t>
            </a:r>
            <a:endParaRPr sz="2000" dirty="0">
              <a:latin typeface="Microsoft Sans Serif"/>
              <a:cs typeface="Microsoft Sans Serif"/>
            </a:endParaRPr>
          </a:p>
        </p:txBody>
      </p:sp>
      <p:sp>
        <p:nvSpPr>
          <p:cNvPr id="12" name="object 3">
            <a:extLst>
              <a:ext uri="{FF2B5EF4-FFF2-40B4-BE49-F238E27FC236}">
                <a16:creationId xmlns:a16="http://schemas.microsoft.com/office/drawing/2014/main" id="{0B5C44FB-9363-D13C-431C-8C89DF271251}"/>
              </a:ext>
            </a:extLst>
          </p:cNvPr>
          <p:cNvSpPr txBox="1"/>
          <p:nvPr/>
        </p:nvSpPr>
        <p:spPr>
          <a:xfrm>
            <a:off x="5487314" y="4360164"/>
            <a:ext cx="5891530" cy="1156335"/>
          </a:xfrm>
          <a:prstGeom prst="rect">
            <a:avLst/>
          </a:prstGeom>
        </p:spPr>
        <p:txBody>
          <a:bodyPr vert="horz" wrap="square" lIns="0" tIns="41910" rIns="0" bIns="0" rtlCol="0">
            <a:spAutoFit/>
          </a:bodyPr>
          <a:lstStyle/>
          <a:p>
            <a:pPr marL="12700" marR="5080" algn="just">
              <a:lnSpc>
                <a:spcPct val="90300"/>
              </a:lnSpc>
              <a:spcBef>
                <a:spcPts val="330"/>
              </a:spcBef>
            </a:pPr>
            <a:r>
              <a:rPr sz="2000" dirty="0">
                <a:solidFill>
                  <a:srgbClr val="292929"/>
                </a:solidFill>
                <a:latin typeface="Microsoft Sans Serif"/>
                <a:cs typeface="Microsoft Sans Serif"/>
              </a:rPr>
              <a:t>We</a:t>
            </a:r>
            <a:r>
              <a:rPr sz="2000" spc="385" dirty="0">
                <a:solidFill>
                  <a:srgbClr val="292929"/>
                </a:solidFill>
                <a:latin typeface="Microsoft Sans Serif"/>
                <a:cs typeface="Microsoft Sans Serif"/>
              </a:rPr>
              <a:t> </a:t>
            </a:r>
            <a:r>
              <a:rPr sz="2000" dirty="0">
                <a:solidFill>
                  <a:srgbClr val="292929"/>
                </a:solidFill>
                <a:latin typeface="Microsoft Sans Serif"/>
                <a:cs typeface="Microsoft Sans Serif"/>
              </a:rPr>
              <a:t>then</a:t>
            </a:r>
            <a:r>
              <a:rPr sz="2000" spc="395" dirty="0">
                <a:solidFill>
                  <a:srgbClr val="292929"/>
                </a:solidFill>
                <a:latin typeface="Microsoft Sans Serif"/>
                <a:cs typeface="Microsoft Sans Serif"/>
              </a:rPr>
              <a:t> </a:t>
            </a:r>
            <a:r>
              <a:rPr sz="2000" dirty="0">
                <a:solidFill>
                  <a:srgbClr val="292929"/>
                </a:solidFill>
                <a:latin typeface="Microsoft Sans Serif"/>
                <a:cs typeface="Microsoft Sans Serif"/>
              </a:rPr>
              <a:t>create</a:t>
            </a:r>
            <a:r>
              <a:rPr sz="2000" spc="390" dirty="0">
                <a:solidFill>
                  <a:srgbClr val="292929"/>
                </a:solidFill>
                <a:latin typeface="Microsoft Sans Serif"/>
                <a:cs typeface="Microsoft Sans Serif"/>
              </a:rPr>
              <a:t> </a:t>
            </a:r>
            <a:r>
              <a:rPr sz="2000" dirty="0">
                <a:solidFill>
                  <a:srgbClr val="292929"/>
                </a:solidFill>
                <a:latin typeface="Microsoft Sans Serif"/>
                <a:cs typeface="Microsoft Sans Serif"/>
              </a:rPr>
              <a:t>a</a:t>
            </a:r>
            <a:r>
              <a:rPr sz="2000" spc="385" dirty="0">
                <a:solidFill>
                  <a:srgbClr val="292929"/>
                </a:solidFill>
                <a:latin typeface="Microsoft Sans Serif"/>
                <a:cs typeface="Microsoft Sans Serif"/>
              </a:rPr>
              <a:t> </a:t>
            </a:r>
            <a:r>
              <a:rPr sz="2000" dirty="0">
                <a:solidFill>
                  <a:srgbClr val="292929"/>
                </a:solidFill>
                <a:latin typeface="Microsoft Sans Serif"/>
                <a:cs typeface="Microsoft Sans Serif"/>
              </a:rPr>
              <a:t>landing</a:t>
            </a:r>
            <a:r>
              <a:rPr sz="2000" spc="385" dirty="0">
                <a:solidFill>
                  <a:srgbClr val="292929"/>
                </a:solidFill>
                <a:latin typeface="Microsoft Sans Serif"/>
                <a:cs typeface="Microsoft Sans Serif"/>
              </a:rPr>
              <a:t> </a:t>
            </a:r>
            <a:r>
              <a:rPr sz="2000" dirty="0">
                <a:solidFill>
                  <a:srgbClr val="292929"/>
                </a:solidFill>
                <a:latin typeface="Microsoft Sans Serif"/>
                <a:cs typeface="Microsoft Sans Serif"/>
              </a:rPr>
              <a:t>outcome</a:t>
            </a:r>
            <a:r>
              <a:rPr sz="2000" spc="390" dirty="0">
                <a:solidFill>
                  <a:srgbClr val="292929"/>
                </a:solidFill>
                <a:latin typeface="Microsoft Sans Serif"/>
                <a:cs typeface="Microsoft Sans Serif"/>
              </a:rPr>
              <a:t> </a:t>
            </a:r>
            <a:r>
              <a:rPr sz="2000" dirty="0">
                <a:solidFill>
                  <a:srgbClr val="292929"/>
                </a:solidFill>
                <a:latin typeface="Microsoft Sans Serif"/>
                <a:cs typeface="Microsoft Sans Serif"/>
              </a:rPr>
              <a:t>label</a:t>
            </a:r>
            <a:r>
              <a:rPr sz="2000" spc="385" dirty="0">
                <a:solidFill>
                  <a:srgbClr val="292929"/>
                </a:solidFill>
                <a:latin typeface="Microsoft Sans Serif"/>
                <a:cs typeface="Microsoft Sans Serif"/>
              </a:rPr>
              <a:t> </a:t>
            </a:r>
            <a:r>
              <a:rPr sz="2000" dirty="0">
                <a:solidFill>
                  <a:srgbClr val="292929"/>
                </a:solidFill>
                <a:latin typeface="Microsoft Sans Serif"/>
                <a:cs typeface="Microsoft Sans Serif"/>
              </a:rPr>
              <a:t>from</a:t>
            </a:r>
            <a:r>
              <a:rPr sz="2000" spc="395" dirty="0">
                <a:solidFill>
                  <a:srgbClr val="292929"/>
                </a:solidFill>
                <a:latin typeface="Microsoft Sans Serif"/>
                <a:cs typeface="Microsoft Sans Serif"/>
              </a:rPr>
              <a:t> </a:t>
            </a:r>
            <a:r>
              <a:rPr sz="2000" spc="-25" dirty="0">
                <a:solidFill>
                  <a:srgbClr val="292929"/>
                </a:solidFill>
                <a:latin typeface="Microsoft Sans Serif"/>
                <a:cs typeface="Microsoft Sans Serif"/>
              </a:rPr>
              <a:t>the </a:t>
            </a:r>
            <a:r>
              <a:rPr sz="2000" dirty="0">
                <a:solidFill>
                  <a:srgbClr val="292929"/>
                </a:solidFill>
                <a:latin typeface="Microsoft Sans Serif"/>
                <a:cs typeface="Microsoft Sans Serif"/>
              </a:rPr>
              <a:t>outcome</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column.</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This</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will</a:t>
            </a:r>
            <a:r>
              <a:rPr sz="2000" spc="105" dirty="0">
                <a:solidFill>
                  <a:srgbClr val="292929"/>
                </a:solidFill>
                <a:latin typeface="Microsoft Sans Serif"/>
                <a:cs typeface="Microsoft Sans Serif"/>
              </a:rPr>
              <a:t> </a:t>
            </a:r>
            <a:r>
              <a:rPr sz="2000" dirty="0">
                <a:solidFill>
                  <a:srgbClr val="292929"/>
                </a:solidFill>
                <a:latin typeface="Microsoft Sans Serif"/>
                <a:cs typeface="Microsoft Sans Serif"/>
              </a:rPr>
              <a:t>make</a:t>
            </a:r>
            <a:r>
              <a:rPr sz="2000" spc="110" dirty="0">
                <a:solidFill>
                  <a:srgbClr val="292929"/>
                </a:solidFill>
                <a:latin typeface="Microsoft Sans Serif"/>
                <a:cs typeface="Microsoft Sans Serif"/>
              </a:rPr>
              <a:t> </a:t>
            </a:r>
            <a:r>
              <a:rPr sz="2000" spc="55" dirty="0">
                <a:solidFill>
                  <a:srgbClr val="292929"/>
                </a:solidFill>
                <a:latin typeface="Microsoft Sans Serif"/>
                <a:cs typeface="Microsoft Sans Serif"/>
              </a:rPr>
              <a:t>it</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easier</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110" dirty="0">
                <a:solidFill>
                  <a:srgbClr val="292929"/>
                </a:solidFill>
                <a:latin typeface="Microsoft Sans Serif"/>
                <a:cs typeface="Microsoft Sans Serif"/>
              </a:rPr>
              <a:t> </a:t>
            </a:r>
            <a:r>
              <a:rPr sz="2000" spc="-10" dirty="0">
                <a:solidFill>
                  <a:srgbClr val="292929"/>
                </a:solidFill>
                <a:latin typeface="Microsoft Sans Serif"/>
                <a:cs typeface="Microsoft Sans Serif"/>
              </a:rPr>
              <a:t>further </a:t>
            </a:r>
            <a:r>
              <a:rPr sz="2000" spc="-45" dirty="0">
                <a:solidFill>
                  <a:srgbClr val="292929"/>
                </a:solidFill>
                <a:latin typeface="Microsoft Sans Serif"/>
                <a:cs typeface="Microsoft Sans Serif"/>
              </a:rPr>
              <a:t>analysis,</a:t>
            </a:r>
            <a:r>
              <a:rPr sz="2000" spc="60" dirty="0">
                <a:solidFill>
                  <a:srgbClr val="292929"/>
                </a:solidFill>
                <a:latin typeface="Microsoft Sans Serif"/>
                <a:cs typeface="Microsoft Sans Serif"/>
              </a:rPr>
              <a:t> </a:t>
            </a:r>
            <a:r>
              <a:rPr sz="2000" spc="-20" dirty="0">
                <a:solidFill>
                  <a:srgbClr val="292929"/>
                </a:solidFill>
                <a:latin typeface="Microsoft Sans Serif"/>
                <a:cs typeface="Microsoft Sans Serif"/>
              </a:rPr>
              <a:t>visualization,</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ML.</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Lastly,</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we</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will</a:t>
            </a:r>
            <a:r>
              <a:rPr sz="2000" spc="55" dirty="0">
                <a:solidFill>
                  <a:srgbClr val="292929"/>
                </a:solidFill>
                <a:latin typeface="Microsoft Sans Serif"/>
                <a:cs typeface="Microsoft Sans Serif"/>
              </a:rPr>
              <a:t> </a:t>
            </a:r>
            <a:r>
              <a:rPr sz="2000" spc="-10" dirty="0">
                <a:solidFill>
                  <a:srgbClr val="292929"/>
                </a:solidFill>
                <a:latin typeface="Microsoft Sans Serif"/>
                <a:cs typeface="Microsoft Sans Serif"/>
              </a:rPr>
              <a:t>export </a:t>
            </a:r>
            <a:r>
              <a:rPr sz="2000" dirty="0">
                <a:solidFill>
                  <a:srgbClr val="292929"/>
                </a:solidFill>
                <a:latin typeface="Microsoft Sans Serif"/>
                <a:cs typeface="Microsoft Sans Serif"/>
              </a:rPr>
              <a:t>the</a:t>
            </a:r>
            <a:r>
              <a:rPr sz="2000" spc="-20" dirty="0">
                <a:solidFill>
                  <a:srgbClr val="292929"/>
                </a:solidFill>
                <a:latin typeface="Microsoft Sans Serif"/>
                <a:cs typeface="Microsoft Sans Serif"/>
              </a:rPr>
              <a:t> </a:t>
            </a:r>
            <a:r>
              <a:rPr sz="2000" spc="-10" dirty="0">
                <a:solidFill>
                  <a:srgbClr val="292929"/>
                </a:solidFill>
                <a:latin typeface="Microsoft Sans Serif"/>
                <a:cs typeface="Microsoft Sans Serif"/>
              </a:rPr>
              <a:t>result</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a</a:t>
            </a:r>
            <a:r>
              <a:rPr sz="2000" spc="-20" dirty="0">
                <a:solidFill>
                  <a:srgbClr val="292929"/>
                </a:solidFill>
                <a:latin typeface="Microsoft Sans Serif"/>
                <a:cs typeface="Microsoft Sans Serif"/>
              </a:rPr>
              <a:t> </a:t>
            </a:r>
            <a:r>
              <a:rPr sz="2000" spc="-285" dirty="0">
                <a:solidFill>
                  <a:srgbClr val="292929"/>
                </a:solidFill>
                <a:latin typeface="Microsoft Sans Serif"/>
                <a:cs typeface="Microsoft Sans Serif"/>
              </a:rPr>
              <a:t>CSV.</a:t>
            </a:r>
            <a:endParaRPr sz="2000" dirty="0">
              <a:latin typeface="Microsoft Sans Serif"/>
              <a:cs typeface="Microsoft Sans Serif"/>
            </a:endParaRPr>
          </a:p>
        </p:txBody>
      </p:sp>
      <p:sp>
        <p:nvSpPr>
          <p:cNvPr id="13" name="object 8">
            <a:extLst>
              <a:ext uri="{FF2B5EF4-FFF2-40B4-BE49-F238E27FC236}">
                <a16:creationId xmlns:a16="http://schemas.microsoft.com/office/drawing/2014/main" id="{7BA78F82-26F1-595B-3DEF-AA50FD3E80E4}"/>
              </a:ext>
            </a:extLst>
          </p:cNvPr>
          <p:cNvSpPr txBox="1"/>
          <p:nvPr/>
        </p:nvSpPr>
        <p:spPr>
          <a:xfrm>
            <a:off x="994763" y="5028692"/>
            <a:ext cx="3813810" cy="751039"/>
          </a:xfrm>
          <a:prstGeom prst="rect">
            <a:avLst/>
          </a:prstGeom>
        </p:spPr>
        <p:txBody>
          <a:bodyPr vert="horz" wrap="square" lIns="0" tIns="10795" rIns="0" bIns="0" rtlCol="0">
            <a:spAutoFit/>
          </a:bodyPr>
          <a:lstStyle/>
          <a:p>
            <a:pPr marL="12700" marR="5080">
              <a:lnSpc>
                <a:spcPct val="100800"/>
              </a:lnSpc>
              <a:spcBef>
                <a:spcPts val="85"/>
              </a:spcBef>
            </a:pPr>
            <a:r>
              <a:rPr sz="1200" spc="-10" dirty="0">
                <a:latin typeface="Calibri"/>
                <a:cs typeface="Calibri"/>
              </a:rPr>
              <a:t>From: </a:t>
            </a:r>
            <a:r>
              <a:rPr lang="en-IN" sz="1200" spc="-10" dirty="0">
                <a:latin typeface="Calibri"/>
                <a:cs typeface="Calibri"/>
                <a:hlinkClick r:id="rId5"/>
              </a:rPr>
              <a:t>https://github.com/16Brijesh10/APPLIED_DATA_SCIENCE_CAPSTONE/blob/main/week%201/Data%20wrangling/3%20labs-jupyter-spacex-Data%20wrangling.ipynb</a:t>
            </a:r>
            <a:endParaRPr sz="1200" dirty="0">
              <a:latin typeface="Calibri"/>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object 3">
            <a:extLst>
              <a:ext uri="{FF2B5EF4-FFF2-40B4-BE49-F238E27FC236}">
                <a16:creationId xmlns:a16="http://schemas.microsoft.com/office/drawing/2014/main" id="{C22B361C-1D73-744F-E6FD-3C711E873C07}"/>
              </a:ext>
            </a:extLst>
          </p:cNvPr>
          <p:cNvSpPr txBox="1"/>
          <p:nvPr/>
        </p:nvSpPr>
        <p:spPr>
          <a:xfrm>
            <a:off x="5339003" y="1541779"/>
            <a:ext cx="5835015" cy="4906984"/>
          </a:xfrm>
          <a:prstGeom prst="rect">
            <a:avLst/>
          </a:prstGeom>
        </p:spPr>
        <p:txBody>
          <a:bodyPr vert="horz" wrap="square" lIns="0" tIns="48260" rIns="0" bIns="0" rtlCol="0">
            <a:spAutoFit/>
          </a:bodyPr>
          <a:lstStyle/>
          <a:p>
            <a:pPr marL="12700" marR="111760">
              <a:lnSpc>
                <a:spcPts val="1900"/>
              </a:lnSpc>
              <a:spcBef>
                <a:spcPts val="380"/>
              </a:spcBef>
            </a:pPr>
            <a:r>
              <a:rPr sz="1800" dirty="0">
                <a:latin typeface="Calibri"/>
                <a:cs typeface="Calibri"/>
              </a:rPr>
              <a:t>We</a:t>
            </a:r>
            <a:r>
              <a:rPr sz="1800" spc="-45" dirty="0">
                <a:latin typeface="Calibri"/>
                <a:cs typeface="Calibri"/>
              </a:rPr>
              <a:t> </a:t>
            </a:r>
            <a:r>
              <a:rPr sz="1800" dirty="0">
                <a:latin typeface="Calibri"/>
                <a:cs typeface="Calibri"/>
              </a:rPr>
              <a:t>first</a:t>
            </a:r>
            <a:r>
              <a:rPr sz="1800" spc="-50" dirty="0">
                <a:latin typeface="Calibri"/>
                <a:cs typeface="Calibri"/>
              </a:rPr>
              <a:t> </a:t>
            </a:r>
            <a:r>
              <a:rPr sz="1800" dirty="0">
                <a:latin typeface="Calibri"/>
                <a:cs typeface="Calibri"/>
              </a:rPr>
              <a:t>started</a:t>
            </a:r>
            <a:r>
              <a:rPr sz="1800" spc="-45" dirty="0">
                <a:latin typeface="Calibri"/>
                <a:cs typeface="Calibri"/>
              </a:rPr>
              <a:t> </a:t>
            </a:r>
            <a:r>
              <a:rPr sz="1800" dirty="0">
                <a:latin typeface="Calibri"/>
                <a:cs typeface="Calibri"/>
              </a:rPr>
              <a:t>by</a:t>
            </a:r>
            <a:r>
              <a:rPr sz="1800" spc="-50" dirty="0">
                <a:latin typeface="Calibri"/>
                <a:cs typeface="Calibri"/>
              </a:rPr>
              <a:t> </a:t>
            </a:r>
            <a:r>
              <a:rPr sz="1800" dirty="0">
                <a:latin typeface="Calibri"/>
                <a:cs typeface="Calibri"/>
              </a:rPr>
              <a:t>using</a:t>
            </a:r>
            <a:r>
              <a:rPr sz="1800" spc="-45" dirty="0">
                <a:latin typeface="Calibri"/>
                <a:cs typeface="Calibri"/>
              </a:rPr>
              <a:t> </a:t>
            </a:r>
            <a:r>
              <a:rPr sz="1800" spc="-10" dirty="0">
                <a:latin typeface="Calibri"/>
                <a:cs typeface="Calibri"/>
              </a:rPr>
              <a:t>scatter</a:t>
            </a:r>
            <a:r>
              <a:rPr sz="1800" spc="-50" dirty="0">
                <a:latin typeface="Calibri"/>
                <a:cs typeface="Calibri"/>
              </a:rPr>
              <a:t> </a:t>
            </a:r>
            <a:r>
              <a:rPr sz="1800" dirty="0">
                <a:latin typeface="Calibri"/>
                <a:cs typeface="Calibri"/>
              </a:rPr>
              <a:t>graph</a:t>
            </a:r>
            <a:r>
              <a:rPr sz="1800" spc="-45" dirty="0">
                <a:latin typeface="Calibri"/>
                <a:cs typeface="Calibri"/>
              </a:rPr>
              <a:t> </a:t>
            </a:r>
            <a:r>
              <a:rPr sz="1800" dirty="0">
                <a:latin typeface="Calibri"/>
                <a:cs typeface="Calibri"/>
              </a:rPr>
              <a:t>to</a:t>
            </a:r>
            <a:r>
              <a:rPr sz="1800" spc="-45" dirty="0">
                <a:latin typeface="Calibri"/>
                <a:cs typeface="Calibri"/>
              </a:rPr>
              <a:t> </a:t>
            </a:r>
            <a:r>
              <a:rPr sz="1800" dirty="0">
                <a:latin typeface="Calibri"/>
                <a:cs typeface="Calibri"/>
              </a:rPr>
              <a:t>find</a:t>
            </a:r>
            <a:r>
              <a:rPr sz="1800" spc="-45" dirty="0">
                <a:latin typeface="Calibri"/>
                <a:cs typeface="Calibri"/>
              </a:rPr>
              <a:t> </a:t>
            </a:r>
            <a:r>
              <a:rPr sz="1800" dirty="0">
                <a:latin typeface="Calibri"/>
                <a:cs typeface="Calibri"/>
              </a:rPr>
              <a:t>the</a:t>
            </a:r>
            <a:r>
              <a:rPr sz="1800" spc="-40" dirty="0">
                <a:latin typeface="Calibri"/>
                <a:cs typeface="Calibri"/>
              </a:rPr>
              <a:t> </a:t>
            </a:r>
            <a:r>
              <a:rPr sz="1800" spc="-10" dirty="0">
                <a:latin typeface="Calibri"/>
                <a:cs typeface="Calibri"/>
              </a:rPr>
              <a:t>relationship </a:t>
            </a:r>
            <a:r>
              <a:rPr sz="1800" dirty="0">
                <a:latin typeface="Calibri"/>
                <a:cs typeface="Calibri"/>
              </a:rPr>
              <a:t>between</a:t>
            </a:r>
            <a:r>
              <a:rPr sz="1800" spc="-30" dirty="0">
                <a:latin typeface="Calibri"/>
                <a:cs typeface="Calibri"/>
              </a:rPr>
              <a:t> </a:t>
            </a:r>
            <a:r>
              <a:rPr sz="1800" dirty="0">
                <a:latin typeface="Calibri"/>
                <a:cs typeface="Calibri"/>
              </a:rPr>
              <a:t>the</a:t>
            </a:r>
            <a:r>
              <a:rPr sz="1800" spc="-25" dirty="0">
                <a:latin typeface="Calibri"/>
                <a:cs typeface="Calibri"/>
              </a:rPr>
              <a:t> </a:t>
            </a:r>
            <a:r>
              <a:rPr sz="1800" spc="-10" dirty="0">
                <a:latin typeface="Calibri"/>
                <a:cs typeface="Calibri"/>
              </a:rPr>
              <a:t>attributes</a:t>
            </a:r>
            <a:r>
              <a:rPr sz="1800" spc="-35" dirty="0">
                <a:latin typeface="Calibri"/>
                <a:cs typeface="Calibri"/>
              </a:rPr>
              <a:t> </a:t>
            </a:r>
            <a:r>
              <a:rPr sz="1800" dirty="0">
                <a:latin typeface="Calibri"/>
                <a:cs typeface="Calibri"/>
              </a:rPr>
              <a:t>such</a:t>
            </a:r>
            <a:r>
              <a:rPr sz="1800" spc="-25" dirty="0">
                <a:latin typeface="Calibri"/>
                <a:cs typeface="Calibri"/>
              </a:rPr>
              <a:t> </a:t>
            </a:r>
            <a:r>
              <a:rPr sz="1800" dirty="0">
                <a:latin typeface="Calibri"/>
                <a:cs typeface="Calibri"/>
              </a:rPr>
              <a:t>as</a:t>
            </a:r>
            <a:r>
              <a:rPr sz="1800" spc="-35" dirty="0">
                <a:latin typeface="Calibri"/>
                <a:cs typeface="Calibri"/>
              </a:rPr>
              <a:t> </a:t>
            </a:r>
            <a:r>
              <a:rPr sz="1800" spc="-10" dirty="0">
                <a:latin typeface="Calibri"/>
                <a:cs typeface="Calibri"/>
              </a:rPr>
              <a:t>between:</a:t>
            </a:r>
            <a:endParaRPr sz="1800" dirty="0">
              <a:latin typeface="Calibri"/>
              <a:cs typeface="Calibri"/>
            </a:endParaRPr>
          </a:p>
          <a:p>
            <a:pPr marL="240665" indent="-227965">
              <a:lnSpc>
                <a:spcPct val="100000"/>
              </a:lnSpc>
              <a:spcBef>
                <a:spcPts val="815"/>
              </a:spcBef>
              <a:buFont typeface="Arial MT"/>
              <a:buChar char="•"/>
              <a:tabLst>
                <a:tab pos="240665" algn="l"/>
              </a:tabLst>
            </a:pPr>
            <a:r>
              <a:rPr sz="1800" dirty="0">
                <a:latin typeface="Calibri"/>
                <a:cs typeface="Calibri"/>
              </a:rPr>
              <a:t>Payload</a:t>
            </a:r>
            <a:r>
              <a:rPr sz="1800" spc="-50" dirty="0">
                <a:latin typeface="Calibri"/>
                <a:cs typeface="Calibri"/>
              </a:rPr>
              <a:t> </a:t>
            </a:r>
            <a:r>
              <a:rPr sz="1800" dirty="0">
                <a:latin typeface="Calibri"/>
                <a:cs typeface="Calibri"/>
              </a:rPr>
              <a:t>and</a:t>
            </a:r>
            <a:r>
              <a:rPr sz="1800" spc="-50" dirty="0">
                <a:latin typeface="Calibri"/>
                <a:cs typeface="Calibri"/>
              </a:rPr>
              <a:t> </a:t>
            </a:r>
            <a:r>
              <a:rPr sz="1800" dirty="0">
                <a:latin typeface="Calibri"/>
                <a:cs typeface="Calibri"/>
              </a:rPr>
              <a:t>Flight</a:t>
            </a:r>
            <a:r>
              <a:rPr sz="1800" spc="-60" dirty="0">
                <a:latin typeface="Calibri"/>
                <a:cs typeface="Calibri"/>
              </a:rPr>
              <a:t> </a:t>
            </a:r>
            <a:r>
              <a:rPr sz="1800" spc="-10" dirty="0">
                <a:latin typeface="Calibri"/>
                <a:cs typeface="Calibri"/>
              </a:rPr>
              <a:t>Number.</a:t>
            </a:r>
            <a:endParaRPr sz="1800" dirty="0">
              <a:latin typeface="Calibri"/>
              <a:cs typeface="Calibri"/>
            </a:endParaRPr>
          </a:p>
          <a:p>
            <a:pPr marL="240665" indent="-227965">
              <a:lnSpc>
                <a:spcPct val="100000"/>
              </a:lnSpc>
              <a:spcBef>
                <a:spcPts val="745"/>
              </a:spcBef>
              <a:buFont typeface="Arial MT"/>
              <a:buChar char="•"/>
              <a:tabLst>
                <a:tab pos="240665" algn="l"/>
              </a:tabLst>
            </a:pPr>
            <a:r>
              <a:rPr sz="1800" dirty="0">
                <a:latin typeface="Calibri"/>
                <a:cs typeface="Calibri"/>
              </a:rPr>
              <a:t>Flight</a:t>
            </a:r>
            <a:r>
              <a:rPr sz="1800" spc="-40" dirty="0">
                <a:latin typeface="Calibri"/>
                <a:cs typeface="Calibri"/>
              </a:rPr>
              <a:t> </a:t>
            </a:r>
            <a:r>
              <a:rPr sz="1800" dirty="0">
                <a:latin typeface="Calibri"/>
                <a:cs typeface="Calibri"/>
              </a:rPr>
              <a:t>Number</a:t>
            </a:r>
            <a:r>
              <a:rPr sz="1800" spc="-40" dirty="0">
                <a:latin typeface="Calibri"/>
                <a:cs typeface="Calibri"/>
              </a:rPr>
              <a:t> </a:t>
            </a:r>
            <a:r>
              <a:rPr sz="1800" dirty="0">
                <a:latin typeface="Calibri"/>
                <a:cs typeface="Calibri"/>
              </a:rPr>
              <a:t>and</a:t>
            </a:r>
            <a:r>
              <a:rPr sz="1800" spc="-35" dirty="0">
                <a:latin typeface="Calibri"/>
                <a:cs typeface="Calibri"/>
              </a:rPr>
              <a:t> </a:t>
            </a:r>
            <a:r>
              <a:rPr sz="1800" dirty="0">
                <a:latin typeface="Calibri"/>
                <a:cs typeface="Calibri"/>
              </a:rPr>
              <a:t>Launch</a:t>
            </a:r>
            <a:r>
              <a:rPr sz="1800" spc="-30" dirty="0">
                <a:latin typeface="Calibri"/>
                <a:cs typeface="Calibri"/>
              </a:rPr>
              <a:t> </a:t>
            </a:r>
            <a:r>
              <a:rPr sz="1800" spc="-20" dirty="0">
                <a:latin typeface="Calibri"/>
                <a:cs typeface="Calibri"/>
              </a:rPr>
              <a:t>Site.</a:t>
            </a:r>
            <a:endParaRPr sz="1800" dirty="0">
              <a:latin typeface="Calibri"/>
              <a:cs typeface="Calibri"/>
            </a:endParaRPr>
          </a:p>
          <a:p>
            <a:pPr marL="240665" indent="-227965">
              <a:lnSpc>
                <a:spcPct val="100000"/>
              </a:lnSpc>
              <a:spcBef>
                <a:spcPts val="720"/>
              </a:spcBef>
              <a:buFont typeface="Arial MT"/>
              <a:buChar char="•"/>
              <a:tabLst>
                <a:tab pos="240665" algn="l"/>
              </a:tabLst>
            </a:pPr>
            <a:r>
              <a:rPr sz="1800" dirty="0">
                <a:latin typeface="Calibri"/>
                <a:cs typeface="Calibri"/>
              </a:rPr>
              <a:t>Payload</a:t>
            </a:r>
            <a:r>
              <a:rPr sz="1800" spc="-55" dirty="0">
                <a:latin typeface="Calibri"/>
                <a:cs typeface="Calibri"/>
              </a:rPr>
              <a:t> </a:t>
            </a:r>
            <a:r>
              <a:rPr sz="1800" dirty="0">
                <a:latin typeface="Calibri"/>
                <a:cs typeface="Calibri"/>
              </a:rPr>
              <a:t>and</a:t>
            </a:r>
            <a:r>
              <a:rPr sz="1800" spc="-55" dirty="0">
                <a:latin typeface="Calibri"/>
                <a:cs typeface="Calibri"/>
              </a:rPr>
              <a:t> </a:t>
            </a:r>
            <a:r>
              <a:rPr sz="1800" dirty="0">
                <a:latin typeface="Calibri"/>
                <a:cs typeface="Calibri"/>
              </a:rPr>
              <a:t>Launch</a:t>
            </a:r>
            <a:r>
              <a:rPr sz="1800" spc="-50" dirty="0">
                <a:latin typeface="Calibri"/>
                <a:cs typeface="Calibri"/>
              </a:rPr>
              <a:t> </a:t>
            </a:r>
            <a:r>
              <a:rPr sz="1800" spc="-20" dirty="0">
                <a:latin typeface="Calibri"/>
                <a:cs typeface="Calibri"/>
              </a:rPr>
              <a:t>Site.</a:t>
            </a:r>
            <a:endParaRPr sz="1800" dirty="0">
              <a:latin typeface="Calibri"/>
              <a:cs typeface="Calibri"/>
            </a:endParaRPr>
          </a:p>
          <a:p>
            <a:pPr marL="240665" indent="-227965">
              <a:lnSpc>
                <a:spcPct val="100000"/>
              </a:lnSpc>
              <a:spcBef>
                <a:spcPts val="840"/>
              </a:spcBef>
              <a:buFont typeface="Arial MT"/>
              <a:buChar char="•"/>
              <a:tabLst>
                <a:tab pos="240665" algn="l"/>
              </a:tabLst>
            </a:pPr>
            <a:r>
              <a:rPr sz="1800" dirty="0">
                <a:latin typeface="Calibri"/>
                <a:cs typeface="Calibri"/>
              </a:rPr>
              <a:t>Flight</a:t>
            </a:r>
            <a:r>
              <a:rPr sz="1800" spc="-40" dirty="0">
                <a:latin typeface="Calibri"/>
                <a:cs typeface="Calibri"/>
              </a:rPr>
              <a:t> </a:t>
            </a:r>
            <a:r>
              <a:rPr sz="1800" dirty="0">
                <a:latin typeface="Calibri"/>
                <a:cs typeface="Calibri"/>
              </a:rPr>
              <a:t>Number</a:t>
            </a:r>
            <a:r>
              <a:rPr sz="1800" spc="-35" dirty="0">
                <a:latin typeface="Calibri"/>
                <a:cs typeface="Calibri"/>
              </a:rPr>
              <a:t> </a:t>
            </a:r>
            <a:r>
              <a:rPr sz="1800" dirty="0">
                <a:latin typeface="Calibri"/>
                <a:cs typeface="Calibri"/>
              </a:rPr>
              <a:t>and</a:t>
            </a:r>
            <a:r>
              <a:rPr sz="1800" spc="-30" dirty="0">
                <a:latin typeface="Calibri"/>
                <a:cs typeface="Calibri"/>
              </a:rPr>
              <a:t> </a:t>
            </a:r>
            <a:r>
              <a:rPr sz="1800" dirty="0">
                <a:latin typeface="Calibri"/>
                <a:cs typeface="Calibri"/>
              </a:rPr>
              <a:t>Orbit</a:t>
            </a:r>
            <a:r>
              <a:rPr sz="1800" spc="-35" dirty="0">
                <a:latin typeface="Calibri"/>
                <a:cs typeface="Calibri"/>
              </a:rPr>
              <a:t> </a:t>
            </a:r>
            <a:r>
              <a:rPr sz="1800" spc="-20" dirty="0">
                <a:latin typeface="Calibri"/>
                <a:cs typeface="Calibri"/>
              </a:rPr>
              <a:t>Type.</a:t>
            </a:r>
            <a:endParaRPr sz="1800" dirty="0">
              <a:latin typeface="Calibri"/>
              <a:cs typeface="Calibri"/>
            </a:endParaRPr>
          </a:p>
          <a:p>
            <a:pPr marL="240665" indent="-227965">
              <a:lnSpc>
                <a:spcPct val="100000"/>
              </a:lnSpc>
              <a:spcBef>
                <a:spcPts val="745"/>
              </a:spcBef>
              <a:buFont typeface="Arial MT"/>
              <a:buChar char="•"/>
              <a:tabLst>
                <a:tab pos="240665" algn="l"/>
              </a:tabLst>
            </a:pPr>
            <a:r>
              <a:rPr sz="1800" dirty="0">
                <a:latin typeface="Calibri"/>
                <a:cs typeface="Calibri"/>
              </a:rPr>
              <a:t>Payload</a:t>
            </a:r>
            <a:r>
              <a:rPr sz="1800" spc="-45" dirty="0">
                <a:latin typeface="Calibri"/>
                <a:cs typeface="Calibri"/>
              </a:rPr>
              <a:t> </a:t>
            </a:r>
            <a:r>
              <a:rPr sz="1800" dirty="0">
                <a:latin typeface="Calibri"/>
                <a:cs typeface="Calibri"/>
              </a:rPr>
              <a:t>and</a:t>
            </a:r>
            <a:r>
              <a:rPr sz="1800" spc="-45" dirty="0">
                <a:latin typeface="Calibri"/>
                <a:cs typeface="Calibri"/>
              </a:rPr>
              <a:t> </a:t>
            </a:r>
            <a:r>
              <a:rPr sz="1800" dirty="0">
                <a:latin typeface="Calibri"/>
                <a:cs typeface="Calibri"/>
              </a:rPr>
              <a:t>Orbit</a:t>
            </a:r>
            <a:r>
              <a:rPr sz="1800" spc="-50" dirty="0">
                <a:latin typeface="Calibri"/>
                <a:cs typeface="Calibri"/>
              </a:rPr>
              <a:t> </a:t>
            </a:r>
            <a:r>
              <a:rPr sz="1800" spc="-20" dirty="0">
                <a:latin typeface="Calibri"/>
                <a:cs typeface="Calibri"/>
              </a:rPr>
              <a:t>Type.</a:t>
            </a:r>
            <a:endParaRPr sz="1800" dirty="0">
              <a:latin typeface="Calibri"/>
              <a:cs typeface="Calibri"/>
            </a:endParaRPr>
          </a:p>
          <a:p>
            <a:pPr>
              <a:lnSpc>
                <a:spcPct val="100000"/>
              </a:lnSpc>
              <a:spcBef>
                <a:spcPts val="1735"/>
              </a:spcBef>
            </a:pPr>
            <a:endParaRPr sz="1800" dirty="0">
              <a:latin typeface="Calibri"/>
              <a:cs typeface="Calibri"/>
            </a:endParaRPr>
          </a:p>
          <a:p>
            <a:pPr marL="12700" marR="5080">
              <a:lnSpc>
                <a:spcPct val="91100"/>
              </a:lnSpc>
            </a:pPr>
            <a:r>
              <a:rPr sz="1800" spc="-10" dirty="0">
                <a:latin typeface="Calibri"/>
                <a:cs typeface="Calibri"/>
              </a:rPr>
              <a:t>Scatter</a:t>
            </a:r>
            <a:r>
              <a:rPr sz="1800" spc="-35" dirty="0">
                <a:latin typeface="Calibri"/>
                <a:cs typeface="Calibri"/>
              </a:rPr>
              <a:t> </a:t>
            </a:r>
            <a:r>
              <a:rPr sz="1800" dirty="0">
                <a:latin typeface="Calibri"/>
                <a:cs typeface="Calibri"/>
              </a:rPr>
              <a:t>plots</a:t>
            </a:r>
            <a:r>
              <a:rPr sz="1800" spc="-30" dirty="0">
                <a:latin typeface="Calibri"/>
                <a:cs typeface="Calibri"/>
              </a:rPr>
              <a:t> </a:t>
            </a:r>
            <a:r>
              <a:rPr sz="1800" dirty="0">
                <a:latin typeface="Calibri"/>
                <a:cs typeface="Calibri"/>
              </a:rPr>
              <a:t>show</a:t>
            </a:r>
            <a:r>
              <a:rPr sz="1800" spc="-25" dirty="0">
                <a:latin typeface="Calibri"/>
                <a:cs typeface="Calibri"/>
              </a:rPr>
              <a:t> </a:t>
            </a:r>
            <a:r>
              <a:rPr sz="1800" dirty="0">
                <a:latin typeface="Calibri"/>
                <a:cs typeface="Calibri"/>
              </a:rPr>
              <a:t>dependency</a:t>
            </a:r>
            <a:r>
              <a:rPr sz="1800" spc="-30" dirty="0">
                <a:latin typeface="Calibri"/>
                <a:cs typeface="Calibri"/>
              </a:rPr>
              <a:t> </a:t>
            </a:r>
            <a:r>
              <a:rPr sz="1800" dirty="0">
                <a:latin typeface="Calibri"/>
                <a:cs typeface="Calibri"/>
              </a:rPr>
              <a:t>of</a:t>
            </a:r>
            <a:r>
              <a:rPr sz="1800" spc="-30" dirty="0">
                <a:latin typeface="Calibri"/>
                <a:cs typeface="Calibri"/>
              </a:rPr>
              <a:t> </a:t>
            </a:r>
            <a:r>
              <a:rPr sz="1800" spc="-10" dirty="0">
                <a:latin typeface="Calibri"/>
                <a:cs typeface="Calibri"/>
              </a:rPr>
              <a:t>attributes</a:t>
            </a:r>
            <a:r>
              <a:rPr sz="1800" spc="-30" dirty="0">
                <a:latin typeface="Calibri"/>
                <a:cs typeface="Calibri"/>
              </a:rPr>
              <a:t> </a:t>
            </a:r>
            <a:r>
              <a:rPr sz="1800" dirty="0">
                <a:latin typeface="Calibri"/>
                <a:cs typeface="Calibri"/>
              </a:rPr>
              <a:t>on</a:t>
            </a:r>
            <a:r>
              <a:rPr sz="1800" spc="-20" dirty="0">
                <a:latin typeface="Calibri"/>
                <a:cs typeface="Calibri"/>
              </a:rPr>
              <a:t> </a:t>
            </a:r>
            <a:r>
              <a:rPr sz="1800" dirty="0">
                <a:latin typeface="Calibri"/>
                <a:cs typeface="Calibri"/>
              </a:rPr>
              <a:t>each</a:t>
            </a:r>
            <a:r>
              <a:rPr sz="1800" spc="-25" dirty="0">
                <a:latin typeface="Calibri"/>
                <a:cs typeface="Calibri"/>
              </a:rPr>
              <a:t> </a:t>
            </a:r>
            <a:r>
              <a:rPr sz="1800" spc="-10" dirty="0">
                <a:latin typeface="Calibri"/>
                <a:cs typeface="Calibri"/>
              </a:rPr>
              <a:t>other. </a:t>
            </a:r>
            <a:r>
              <a:rPr sz="1800" dirty="0">
                <a:latin typeface="Calibri"/>
                <a:cs typeface="Calibri"/>
              </a:rPr>
              <a:t>Once</a:t>
            </a:r>
            <a:r>
              <a:rPr sz="1800" spc="-35" dirty="0">
                <a:latin typeface="Calibri"/>
                <a:cs typeface="Calibri"/>
              </a:rPr>
              <a:t> </a:t>
            </a:r>
            <a:r>
              <a:rPr sz="1800" dirty="0">
                <a:latin typeface="Calibri"/>
                <a:cs typeface="Calibri"/>
              </a:rPr>
              <a:t>a</a:t>
            </a:r>
            <a:r>
              <a:rPr sz="1800" spc="-40" dirty="0">
                <a:latin typeface="Calibri"/>
                <a:cs typeface="Calibri"/>
              </a:rPr>
              <a:t> </a:t>
            </a:r>
            <a:r>
              <a:rPr sz="1800" spc="-10" dirty="0">
                <a:latin typeface="Calibri"/>
                <a:cs typeface="Calibri"/>
              </a:rPr>
              <a:t>pattern</a:t>
            </a:r>
            <a:r>
              <a:rPr sz="1800" spc="-35" dirty="0">
                <a:latin typeface="Calibri"/>
                <a:cs typeface="Calibri"/>
              </a:rPr>
              <a:t> </a:t>
            </a:r>
            <a:r>
              <a:rPr sz="1800" dirty="0">
                <a:latin typeface="Calibri"/>
                <a:cs typeface="Calibri"/>
              </a:rPr>
              <a:t>is</a:t>
            </a:r>
            <a:r>
              <a:rPr sz="1800" spc="-45" dirty="0">
                <a:latin typeface="Calibri"/>
                <a:cs typeface="Calibri"/>
              </a:rPr>
              <a:t> </a:t>
            </a:r>
            <a:r>
              <a:rPr sz="1800" dirty="0">
                <a:latin typeface="Calibri"/>
                <a:cs typeface="Calibri"/>
              </a:rPr>
              <a:t>determined</a:t>
            </a:r>
            <a:r>
              <a:rPr sz="1800" spc="-35" dirty="0">
                <a:latin typeface="Calibri"/>
                <a:cs typeface="Calibri"/>
              </a:rPr>
              <a:t> </a:t>
            </a:r>
            <a:r>
              <a:rPr sz="1800" dirty="0">
                <a:latin typeface="Calibri"/>
                <a:cs typeface="Calibri"/>
              </a:rPr>
              <a:t>from</a:t>
            </a:r>
            <a:r>
              <a:rPr sz="1800" spc="-4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graphs.</a:t>
            </a:r>
            <a:r>
              <a:rPr sz="1800" spc="-40" dirty="0">
                <a:latin typeface="Calibri"/>
                <a:cs typeface="Calibri"/>
              </a:rPr>
              <a:t> </a:t>
            </a:r>
            <a:r>
              <a:rPr sz="1800" dirty="0">
                <a:latin typeface="Calibri"/>
                <a:cs typeface="Calibri"/>
              </a:rPr>
              <a:t>It’s</a:t>
            </a:r>
            <a:r>
              <a:rPr sz="1800" spc="-45" dirty="0">
                <a:latin typeface="Calibri"/>
                <a:cs typeface="Calibri"/>
              </a:rPr>
              <a:t> </a:t>
            </a:r>
            <a:r>
              <a:rPr sz="1800" dirty="0">
                <a:latin typeface="Calibri"/>
                <a:cs typeface="Calibri"/>
              </a:rPr>
              <a:t>very</a:t>
            </a:r>
            <a:r>
              <a:rPr sz="1800" spc="-45" dirty="0">
                <a:latin typeface="Calibri"/>
                <a:cs typeface="Calibri"/>
              </a:rPr>
              <a:t> </a:t>
            </a:r>
            <a:r>
              <a:rPr sz="1800" dirty="0">
                <a:latin typeface="Calibri"/>
                <a:cs typeface="Calibri"/>
              </a:rPr>
              <a:t>easy</a:t>
            </a:r>
            <a:r>
              <a:rPr sz="1800" spc="-40" dirty="0">
                <a:latin typeface="Calibri"/>
                <a:cs typeface="Calibri"/>
              </a:rPr>
              <a:t> </a:t>
            </a:r>
            <a:r>
              <a:rPr sz="1800" spc="-25" dirty="0">
                <a:latin typeface="Calibri"/>
                <a:cs typeface="Calibri"/>
              </a:rPr>
              <a:t>to </a:t>
            </a:r>
            <a:r>
              <a:rPr sz="1800" dirty="0">
                <a:latin typeface="Calibri"/>
                <a:cs typeface="Calibri"/>
              </a:rPr>
              <a:t>see</a:t>
            </a:r>
            <a:r>
              <a:rPr sz="1800" spc="-35" dirty="0">
                <a:latin typeface="Calibri"/>
                <a:cs typeface="Calibri"/>
              </a:rPr>
              <a:t> </a:t>
            </a:r>
            <a:r>
              <a:rPr sz="1800" dirty="0">
                <a:latin typeface="Calibri"/>
                <a:cs typeface="Calibri"/>
              </a:rPr>
              <a:t>which</a:t>
            </a:r>
            <a:r>
              <a:rPr sz="1800" spc="-30" dirty="0">
                <a:latin typeface="Calibri"/>
                <a:cs typeface="Calibri"/>
              </a:rPr>
              <a:t> </a:t>
            </a:r>
            <a:r>
              <a:rPr sz="1800" spc="-10" dirty="0">
                <a:latin typeface="Calibri"/>
                <a:cs typeface="Calibri"/>
              </a:rPr>
              <a:t>factors</a:t>
            </a:r>
            <a:r>
              <a:rPr sz="1800" spc="-40" dirty="0">
                <a:latin typeface="Calibri"/>
                <a:cs typeface="Calibri"/>
              </a:rPr>
              <a:t> </a:t>
            </a:r>
            <a:r>
              <a:rPr sz="1800" spc="-10" dirty="0">
                <a:latin typeface="Calibri"/>
                <a:cs typeface="Calibri"/>
              </a:rPr>
              <a:t>affecting</a:t>
            </a:r>
            <a:r>
              <a:rPr sz="1800" spc="-3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most</a:t>
            </a:r>
            <a:r>
              <a:rPr sz="1800" spc="-35" dirty="0">
                <a:latin typeface="Calibri"/>
                <a:cs typeface="Calibri"/>
              </a:rPr>
              <a:t> </a:t>
            </a:r>
            <a:r>
              <a:rPr sz="1800" dirty="0">
                <a:latin typeface="Calibri"/>
                <a:cs typeface="Calibri"/>
              </a:rPr>
              <a:t>to</a:t>
            </a:r>
            <a:r>
              <a:rPr sz="1800" spc="-35"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success</a:t>
            </a:r>
            <a:r>
              <a:rPr sz="1800" spc="-40" dirty="0">
                <a:latin typeface="Calibri"/>
                <a:cs typeface="Calibri"/>
              </a:rPr>
              <a:t> </a:t>
            </a:r>
            <a:r>
              <a:rPr sz="1800" dirty="0">
                <a:latin typeface="Calibri"/>
                <a:cs typeface="Calibri"/>
              </a:rPr>
              <a:t>of</a:t>
            </a:r>
            <a:r>
              <a:rPr sz="1800" spc="-30" dirty="0">
                <a:latin typeface="Calibri"/>
                <a:cs typeface="Calibri"/>
              </a:rPr>
              <a:t> </a:t>
            </a:r>
            <a:r>
              <a:rPr sz="1800" spc="-25" dirty="0">
                <a:latin typeface="Calibri"/>
                <a:cs typeface="Calibri"/>
              </a:rPr>
              <a:t>the </a:t>
            </a:r>
            <a:r>
              <a:rPr sz="1800" dirty="0">
                <a:latin typeface="Calibri"/>
                <a:cs typeface="Calibri"/>
              </a:rPr>
              <a:t>landing</a:t>
            </a:r>
            <a:r>
              <a:rPr sz="1800" spc="-50" dirty="0">
                <a:latin typeface="Calibri"/>
                <a:cs typeface="Calibri"/>
              </a:rPr>
              <a:t> </a:t>
            </a:r>
            <a:r>
              <a:rPr sz="1800" spc="-10" dirty="0">
                <a:latin typeface="Calibri"/>
                <a:cs typeface="Calibri"/>
              </a:rPr>
              <a:t>outcomes.</a:t>
            </a:r>
            <a:endParaRPr lang="en-IN" sz="1800" spc="-10" dirty="0">
              <a:latin typeface="Calibri"/>
              <a:cs typeface="Calibri"/>
            </a:endParaRPr>
          </a:p>
          <a:p>
            <a:pPr marL="12700" marR="5080">
              <a:lnSpc>
                <a:spcPct val="91100"/>
              </a:lnSpc>
            </a:pPr>
            <a:endParaRPr lang="en-IN" spc="-10" dirty="0">
              <a:latin typeface="Calibri"/>
              <a:cs typeface="Calibri"/>
            </a:endParaRPr>
          </a:p>
          <a:p>
            <a:pPr marL="12700" marR="5080">
              <a:lnSpc>
                <a:spcPct val="91100"/>
              </a:lnSpc>
            </a:pPr>
            <a:r>
              <a:rPr lang="en-IN" sz="1800" dirty="0">
                <a:latin typeface="Calibri"/>
                <a:cs typeface="Calibri"/>
                <a:hlinkClick r:id="rId3"/>
              </a:rPr>
              <a:t>https://github.com/16Brijesh10/APPLIED_DATA_SCIENCE_CAPSTONE/blob/main/week%202/Data%20visualization/5%20jupyter-labs-EDA-dataviz.ipynb</a:t>
            </a:r>
            <a:endParaRPr sz="1800" dirty="0">
              <a:latin typeface="Calibri"/>
              <a:cs typeface="Calibri"/>
            </a:endParaRPr>
          </a:p>
        </p:txBody>
      </p:sp>
      <p:pic>
        <p:nvPicPr>
          <p:cNvPr id="12" name="Picture 11">
            <a:extLst>
              <a:ext uri="{FF2B5EF4-FFF2-40B4-BE49-F238E27FC236}">
                <a16:creationId xmlns:a16="http://schemas.microsoft.com/office/drawing/2014/main" id="{8A728771-6749-2E7F-2144-7E123079282A}"/>
              </a:ext>
            </a:extLst>
          </p:cNvPr>
          <p:cNvPicPr>
            <a:picLocks noChangeAspect="1"/>
          </p:cNvPicPr>
          <p:nvPr/>
        </p:nvPicPr>
        <p:blipFill rotWithShape="1">
          <a:blip r:embed="rId4"/>
          <a:srcRect r="11419"/>
          <a:stretch/>
        </p:blipFill>
        <p:spPr>
          <a:xfrm>
            <a:off x="865202" y="1305044"/>
            <a:ext cx="3573388" cy="2559701"/>
          </a:xfrm>
          <a:prstGeom prst="rect">
            <a:avLst/>
          </a:prstGeom>
        </p:spPr>
      </p:pic>
      <p:pic>
        <p:nvPicPr>
          <p:cNvPr id="14" name="Picture 13">
            <a:extLst>
              <a:ext uri="{FF2B5EF4-FFF2-40B4-BE49-F238E27FC236}">
                <a16:creationId xmlns:a16="http://schemas.microsoft.com/office/drawing/2014/main" id="{5EA48A32-EE3D-B58A-32DB-3AAEBB0E56A4}"/>
              </a:ext>
            </a:extLst>
          </p:cNvPr>
          <p:cNvPicPr>
            <a:picLocks noChangeAspect="1"/>
          </p:cNvPicPr>
          <p:nvPr/>
        </p:nvPicPr>
        <p:blipFill rotWithShape="1">
          <a:blip r:embed="rId5"/>
          <a:srcRect r="7737"/>
          <a:stretch/>
        </p:blipFill>
        <p:spPr>
          <a:xfrm>
            <a:off x="865203" y="4082090"/>
            <a:ext cx="3573388" cy="255970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339003" y="1541779"/>
            <a:ext cx="5868035" cy="4932504"/>
          </a:xfrm>
          <a:prstGeom prst="rect">
            <a:avLst/>
          </a:prstGeom>
        </p:spPr>
        <p:txBody>
          <a:bodyPr vert="horz" wrap="square" lIns="0" tIns="40005" rIns="0" bIns="0" rtlCol="0">
            <a:spAutoFit/>
          </a:bodyPr>
          <a:lstStyle/>
          <a:p>
            <a:pPr marL="12700" marR="5715" algn="just">
              <a:lnSpc>
                <a:spcPct val="90000"/>
              </a:lnSpc>
              <a:spcBef>
                <a:spcPts val="315"/>
              </a:spcBef>
            </a:pPr>
            <a:r>
              <a:rPr sz="1800" dirty="0">
                <a:latin typeface="Calibri"/>
                <a:cs typeface="Calibri"/>
              </a:rPr>
              <a:t>Once</a:t>
            </a:r>
            <a:r>
              <a:rPr sz="1800" spc="90" dirty="0">
                <a:latin typeface="Calibri"/>
                <a:cs typeface="Calibri"/>
              </a:rPr>
              <a:t> </a:t>
            </a:r>
            <a:r>
              <a:rPr sz="1800" dirty="0">
                <a:latin typeface="Calibri"/>
                <a:cs typeface="Calibri"/>
              </a:rPr>
              <a:t>we</a:t>
            </a:r>
            <a:r>
              <a:rPr sz="1800" spc="95" dirty="0">
                <a:latin typeface="Calibri"/>
                <a:cs typeface="Calibri"/>
              </a:rPr>
              <a:t> </a:t>
            </a:r>
            <a:r>
              <a:rPr sz="1800" dirty="0">
                <a:latin typeface="Calibri"/>
                <a:cs typeface="Calibri"/>
              </a:rPr>
              <a:t>get</a:t>
            </a:r>
            <a:r>
              <a:rPr sz="1800" spc="85" dirty="0">
                <a:latin typeface="Calibri"/>
                <a:cs typeface="Calibri"/>
              </a:rPr>
              <a:t> </a:t>
            </a:r>
            <a:r>
              <a:rPr sz="1800" dirty="0">
                <a:latin typeface="Calibri"/>
                <a:cs typeface="Calibri"/>
              </a:rPr>
              <a:t>a</a:t>
            </a:r>
            <a:r>
              <a:rPr sz="1800" spc="90" dirty="0">
                <a:latin typeface="Calibri"/>
                <a:cs typeface="Calibri"/>
              </a:rPr>
              <a:t> </a:t>
            </a:r>
            <a:r>
              <a:rPr sz="1800" dirty="0">
                <a:latin typeface="Calibri"/>
                <a:cs typeface="Calibri"/>
              </a:rPr>
              <a:t>hint</a:t>
            </a:r>
            <a:r>
              <a:rPr sz="1800" spc="85" dirty="0">
                <a:latin typeface="Calibri"/>
                <a:cs typeface="Calibri"/>
              </a:rPr>
              <a:t> </a:t>
            </a:r>
            <a:r>
              <a:rPr sz="1800" dirty="0">
                <a:latin typeface="Calibri"/>
                <a:cs typeface="Calibri"/>
              </a:rPr>
              <a:t>of</a:t>
            </a:r>
            <a:r>
              <a:rPr sz="1800" spc="85" dirty="0">
                <a:latin typeface="Calibri"/>
                <a:cs typeface="Calibri"/>
              </a:rPr>
              <a:t> </a:t>
            </a:r>
            <a:r>
              <a:rPr sz="1800" dirty="0">
                <a:latin typeface="Calibri"/>
                <a:cs typeface="Calibri"/>
              </a:rPr>
              <a:t>the</a:t>
            </a:r>
            <a:r>
              <a:rPr sz="1800" spc="95" dirty="0">
                <a:latin typeface="Calibri"/>
                <a:cs typeface="Calibri"/>
              </a:rPr>
              <a:t> </a:t>
            </a:r>
            <a:r>
              <a:rPr sz="1800" dirty="0">
                <a:latin typeface="Calibri"/>
                <a:cs typeface="Calibri"/>
              </a:rPr>
              <a:t>relationships</a:t>
            </a:r>
            <a:r>
              <a:rPr sz="1800" spc="80" dirty="0">
                <a:latin typeface="Calibri"/>
                <a:cs typeface="Calibri"/>
              </a:rPr>
              <a:t> </a:t>
            </a:r>
            <a:r>
              <a:rPr sz="1800" dirty="0">
                <a:latin typeface="Calibri"/>
                <a:cs typeface="Calibri"/>
              </a:rPr>
              <a:t>using</a:t>
            </a:r>
            <a:r>
              <a:rPr sz="1800" spc="90" dirty="0">
                <a:latin typeface="Calibri"/>
                <a:cs typeface="Calibri"/>
              </a:rPr>
              <a:t> </a:t>
            </a:r>
            <a:r>
              <a:rPr sz="1800" dirty="0">
                <a:latin typeface="Calibri"/>
                <a:cs typeface="Calibri"/>
              </a:rPr>
              <a:t>scatter</a:t>
            </a:r>
            <a:r>
              <a:rPr sz="1800" spc="90" dirty="0">
                <a:latin typeface="Calibri"/>
                <a:cs typeface="Calibri"/>
              </a:rPr>
              <a:t> </a:t>
            </a:r>
            <a:r>
              <a:rPr sz="1800" dirty="0">
                <a:latin typeface="Calibri"/>
                <a:cs typeface="Calibri"/>
              </a:rPr>
              <a:t>plot.</a:t>
            </a:r>
            <a:r>
              <a:rPr sz="1800" spc="85" dirty="0">
                <a:latin typeface="Calibri"/>
                <a:cs typeface="Calibri"/>
              </a:rPr>
              <a:t> </a:t>
            </a:r>
            <a:r>
              <a:rPr sz="1800" spc="-25" dirty="0">
                <a:latin typeface="Calibri"/>
                <a:cs typeface="Calibri"/>
              </a:rPr>
              <a:t>We </a:t>
            </a:r>
            <a:r>
              <a:rPr sz="1800" dirty="0">
                <a:latin typeface="Calibri"/>
                <a:cs typeface="Calibri"/>
              </a:rPr>
              <a:t>will</a:t>
            </a:r>
            <a:r>
              <a:rPr sz="1800" spc="40" dirty="0">
                <a:latin typeface="Calibri"/>
                <a:cs typeface="Calibri"/>
              </a:rPr>
              <a:t> </a:t>
            </a:r>
            <a:r>
              <a:rPr sz="1800" dirty="0">
                <a:latin typeface="Calibri"/>
                <a:cs typeface="Calibri"/>
              </a:rPr>
              <a:t>then</a:t>
            </a:r>
            <a:r>
              <a:rPr sz="1800" spc="45" dirty="0">
                <a:latin typeface="Calibri"/>
                <a:cs typeface="Calibri"/>
              </a:rPr>
              <a:t> </a:t>
            </a:r>
            <a:r>
              <a:rPr sz="1800" dirty="0">
                <a:latin typeface="Calibri"/>
                <a:cs typeface="Calibri"/>
              </a:rPr>
              <a:t>use</a:t>
            </a:r>
            <a:r>
              <a:rPr sz="1800" spc="45" dirty="0">
                <a:latin typeface="Calibri"/>
                <a:cs typeface="Calibri"/>
              </a:rPr>
              <a:t> </a:t>
            </a:r>
            <a:r>
              <a:rPr sz="1800" dirty="0">
                <a:latin typeface="Calibri"/>
                <a:cs typeface="Calibri"/>
              </a:rPr>
              <a:t>further</a:t>
            </a:r>
            <a:r>
              <a:rPr sz="1800" spc="40" dirty="0">
                <a:latin typeface="Calibri"/>
                <a:cs typeface="Calibri"/>
              </a:rPr>
              <a:t> </a:t>
            </a:r>
            <a:r>
              <a:rPr sz="1800" dirty="0">
                <a:latin typeface="Calibri"/>
                <a:cs typeface="Calibri"/>
              </a:rPr>
              <a:t>visualization</a:t>
            </a:r>
            <a:r>
              <a:rPr sz="1800" spc="45" dirty="0">
                <a:latin typeface="Calibri"/>
                <a:cs typeface="Calibri"/>
              </a:rPr>
              <a:t> </a:t>
            </a:r>
            <a:r>
              <a:rPr sz="1800" dirty="0">
                <a:latin typeface="Calibri"/>
                <a:cs typeface="Calibri"/>
              </a:rPr>
              <a:t>tools</a:t>
            </a:r>
            <a:r>
              <a:rPr sz="1800" spc="40" dirty="0">
                <a:latin typeface="Calibri"/>
                <a:cs typeface="Calibri"/>
              </a:rPr>
              <a:t> </a:t>
            </a:r>
            <a:r>
              <a:rPr sz="1800" dirty="0">
                <a:latin typeface="Calibri"/>
                <a:cs typeface="Calibri"/>
              </a:rPr>
              <a:t>such</a:t>
            </a:r>
            <a:r>
              <a:rPr sz="1800" spc="45" dirty="0">
                <a:latin typeface="Calibri"/>
                <a:cs typeface="Calibri"/>
              </a:rPr>
              <a:t> </a:t>
            </a:r>
            <a:r>
              <a:rPr sz="1800" dirty="0">
                <a:latin typeface="Calibri"/>
                <a:cs typeface="Calibri"/>
              </a:rPr>
              <a:t>as</a:t>
            </a:r>
            <a:r>
              <a:rPr sz="1800" spc="490" dirty="0">
                <a:latin typeface="Calibri"/>
                <a:cs typeface="Calibri"/>
              </a:rPr>
              <a:t> </a:t>
            </a:r>
            <a:r>
              <a:rPr sz="1800" dirty="0">
                <a:latin typeface="Calibri"/>
                <a:cs typeface="Calibri"/>
              </a:rPr>
              <a:t>bar</a:t>
            </a:r>
            <a:r>
              <a:rPr sz="1800" spc="45" dirty="0">
                <a:latin typeface="Calibri"/>
                <a:cs typeface="Calibri"/>
              </a:rPr>
              <a:t> </a:t>
            </a:r>
            <a:r>
              <a:rPr sz="1800" dirty="0">
                <a:latin typeface="Calibri"/>
                <a:cs typeface="Calibri"/>
              </a:rPr>
              <a:t>graph</a:t>
            </a:r>
            <a:r>
              <a:rPr sz="1800" spc="45" dirty="0">
                <a:latin typeface="Calibri"/>
                <a:cs typeface="Calibri"/>
              </a:rPr>
              <a:t> </a:t>
            </a:r>
            <a:r>
              <a:rPr sz="1800" spc="-25" dirty="0">
                <a:latin typeface="Calibri"/>
                <a:cs typeface="Calibri"/>
              </a:rPr>
              <a:t>and </a:t>
            </a:r>
            <a:r>
              <a:rPr sz="1800" dirty="0">
                <a:latin typeface="Calibri"/>
                <a:cs typeface="Calibri"/>
              </a:rPr>
              <a:t>line</a:t>
            </a:r>
            <a:r>
              <a:rPr sz="1800" spc="-45" dirty="0">
                <a:latin typeface="Calibri"/>
                <a:cs typeface="Calibri"/>
              </a:rPr>
              <a:t> </a:t>
            </a:r>
            <a:r>
              <a:rPr sz="1800" dirty="0">
                <a:latin typeface="Calibri"/>
                <a:cs typeface="Calibri"/>
              </a:rPr>
              <a:t>plots</a:t>
            </a:r>
            <a:r>
              <a:rPr sz="1800" spc="-50" dirty="0">
                <a:latin typeface="Calibri"/>
                <a:cs typeface="Calibri"/>
              </a:rPr>
              <a:t> </a:t>
            </a:r>
            <a:r>
              <a:rPr sz="1800" dirty="0">
                <a:latin typeface="Calibri"/>
                <a:cs typeface="Calibri"/>
              </a:rPr>
              <a:t>graph</a:t>
            </a:r>
            <a:r>
              <a:rPr sz="1800" spc="-45" dirty="0">
                <a:latin typeface="Calibri"/>
                <a:cs typeface="Calibri"/>
              </a:rPr>
              <a:t> </a:t>
            </a:r>
            <a:r>
              <a:rPr sz="1800" dirty="0">
                <a:latin typeface="Calibri"/>
                <a:cs typeface="Calibri"/>
              </a:rPr>
              <a:t>for</a:t>
            </a:r>
            <a:r>
              <a:rPr sz="1800" spc="-50" dirty="0">
                <a:latin typeface="Calibri"/>
                <a:cs typeface="Calibri"/>
              </a:rPr>
              <a:t> </a:t>
            </a:r>
            <a:r>
              <a:rPr sz="1800" dirty="0">
                <a:latin typeface="Calibri"/>
                <a:cs typeface="Calibri"/>
              </a:rPr>
              <a:t>further</a:t>
            </a:r>
            <a:r>
              <a:rPr sz="1800" spc="-50" dirty="0">
                <a:latin typeface="Calibri"/>
                <a:cs typeface="Calibri"/>
              </a:rPr>
              <a:t> </a:t>
            </a:r>
            <a:r>
              <a:rPr sz="1800" spc="-10" dirty="0">
                <a:latin typeface="Calibri"/>
                <a:cs typeface="Calibri"/>
              </a:rPr>
              <a:t>analysis.</a:t>
            </a:r>
            <a:endParaRPr sz="1800" dirty="0">
              <a:latin typeface="Calibri"/>
              <a:cs typeface="Calibri"/>
            </a:endParaRPr>
          </a:p>
          <a:p>
            <a:pPr marL="12700" marR="5080" algn="just">
              <a:lnSpc>
                <a:spcPct val="89600"/>
              </a:lnSpc>
              <a:spcBef>
                <a:spcPts val="970"/>
              </a:spcBef>
            </a:pPr>
            <a:r>
              <a:rPr sz="1800" dirty="0">
                <a:latin typeface="Calibri"/>
                <a:cs typeface="Calibri"/>
              </a:rPr>
              <a:t>Bar</a:t>
            </a:r>
            <a:r>
              <a:rPr sz="1800" spc="185" dirty="0">
                <a:latin typeface="Calibri"/>
                <a:cs typeface="Calibri"/>
              </a:rPr>
              <a:t>  </a:t>
            </a:r>
            <a:r>
              <a:rPr sz="1800" dirty="0">
                <a:latin typeface="Calibri"/>
                <a:cs typeface="Calibri"/>
              </a:rPr>
              <a:t>graphs</a:t>
            </a:r>
            <a:r>
              <a:rPr sz="1800" spc="185" dirty="0">
                <a:latin typeface="Calibri"/>
                <a:cs typeface="Calibri"/>
              </a:rPr>
              <a:t>  </a:t>
            </a:r>
            <a:r>
              <a:rPr sz="1800" dirty="0">
                <a:latin typeface="Calibri"/>
                <a:cs typeface="Calibri"/>
              </a:rPr>
              <a:t>is</a:t>
            </a:r>
            <a:r>
              <a:rPr sz="1800" spc="185" dirty="0">
                <a:latin typeface="Calibri"/>
                <a:cs typeface="Calibri"/>
              </a:rPr>
              <a:t>  </a:t>
            </a:r>
            <a:r>
              <a:rPr sz="1800" dirty="0">
                <a:latin typeface="Calibri"/>
                <a:cs typeface="Calibri"/>
              </a:rPr>
              <a:t>one</a:t>
            </a:r>
            <a:r>
              <a:rPr sz="1800" spc="195" dirty="0">
                <a:latin typeface="Calibri"/>
                <a:cs typeface="Calibri"/>
              </a:rPr>
              <a:t>  </a:t>
            </a:r>
            <a:r>
              <a:rPr sz="1800" dirty="0">
                <a:latin typeface="Calibri"/>
                <a:cs typeface="Calibri"/>
              </a:rPr>
              <a:t>of</a:t>
            </a:r>
            <a:r>
              <a:rPr sz="1800" spc="185" dirty="0">
                <a:latin typeface="Calibri"/>
                <a:cs typeface="Calibri"/>
              </a:rPr>
              <a:t>  </a:t>
            </a:r>
            <a:r>
              <a:rPr sz="1800" dirty="0">
                <a:latin typeface="Calibri"/>
                <a:cs typeface="Calibri"/>
              </a:rPr>
              <a:t>the</a:t>
            </a:r>
            <a:r>
              <a:rPr sz="1800" spc="195" dirty="0">
                <a:latin typeface="Calibri"/>
                <a:cs typeface="Calibri"/>
              </a:rPr>
              <a:t>  </a:t>
            </a:r>
            <a:r>
              <a:rPr sz="1800" dirty="0">
                <a:latin typeface="Calibri"/>
                <a:cs typeface="Calibri"/>
              </a:rPr>
              <a:t>easiest</a:t>
            </a:r>
            <a:r>
              <a:rPr sz="1800" spc="190" dirty="0">
                <a:latin typeface="Calibri"/>
                <a:cs typeface="Calibri"/>
              </a:rPr>
              <a:t>  </a:t>
            </a:r>
            <a:r>
              <a:rPr sz="1800" dirty="0">
                <a:latin typeface="Calibri"/>
                <a:cs typeface="Calibri"/>
              </a:rPr>
              <a:t>way</a:t>
            </a:r>
            <a:r>
              <a:rPr sz="1800" spc="185" dirty="0">
                <a:latin typeface="Calibri"/>
                <a:cs typeface="Calibri"/>
              </a:rPr>
              <a:t>  </a:t>
            </a:r>
            <a:r>
              <a:rPr sz="1800" dirty="0">
                <a:latin typeface="Calibri"/>
                <a:cs typeface="Calibri"/>
              </a:rPr>
              <a:t>to</a:t>
            </a:r>
            <a:r>
              <a:rPr sz="1800" spc="190" dirty="0">
                <a:latin typeface="Calibri"/>
                <a:cs typeface="Calibri"/>
              </a:rPr>
              <a:t>  </a:t>
            </a:r>
            <a:r>
              <a:rPr sz="1800" dirty="0">
                <a:latin typeface="Calibri"/>
                <a:cs typeface="Calibri"/>
              </a:rPr>
              <a:t>interpret</a:t>
            </a:r>
            <a:r>
              <a:rPr sz="1800" spc="190" dirty="0">
                <a:latin typeface="Calibri"/>
                <a:cs typeface="Calibri"/>
              </a:rPr>
              <a:t>  </a:t>
            </a:r>
            <a:r>
              <a:rPr sz="1800" spc="-25" dirty="0">
                <a:latin typeface="Calibri"/>
                <a:cs typeface="Calibri"/>
              </a:rPr>
              <a:t>the </a:t>
            </a:r>
            <a:r>
              <a:rPr sz="1800" dirty="0">
                <a:latin typeface="Calibri"/>
                <a:cs typeface="Calibri"/>
              </a:rPr>
              <a:t>relationship</a:t>
            </a:r>
            <a:r>
              <a:rPr sz="1800" spc="190" dirty="0">
                <a:latin typeface="Calibri"/>
                <a:cs typeface="Calibri"/>
              </a:rPr>
              <a:t> </a:t>
            </a:r>
            <a:r>
              <a:rPr sz="1800" dirty="0">
                <a:latin typeface="Calibri"/>
                <a:cs typeface="Calibri"/>
              </a:rPr>
              <a:t>between</a:t>
            </a:r>
            <a:r>
              <a:rPr sz="1800" spc="190" dirty="0">
                <a:latin typeface="Calibri"/>
                <a:cs typeface="Calibri"/>
              </a:rPr>
              <a:t> </a:t>
            </a:r>
            <a:r>
              <a:rPr sz="1800" dirty="0">
                <a:latin typeface="Calibri"/>
                <a:cs typeface="Calibri"/>
              </a:rPr>
              <a:t>the</a:t>
            </a:r>
            <a:r>
              <a:rPr sz="1800" spc="190" dirty="0">
                <a:latin typeface="Calibri"/>
                <a:cs typeface="Calibri"/>
              </a:rPr>
              <a:t> </a:t>
            </a:r>
            <a:r>
              <a:rPr sz="1800" dirty="0">
                <a:latin typeface="Calibri"/>
                <a:cs typeface="Calibri"/>
              </a:rPr>
              <a:t>attributes.</a:t>
            </a:r>
            <a:r>
              <a:rPr sz="1800" spc="185" dirty="0">
                <a:latin typeface="Calibri"/>
                <a:cs typeface="Calibri"/>
              </a:rPr>
              <a:t> </a:t>
            </a:r>
            <a:r>
              <a:rPr sz="1800" dirty="0">
                <a:latin typeface="Calibri"/>
                <a:cs typeface="Calibri"/>
              </a:rPr>
              <a:t>In</a:t>
            </a:r>
            <a:r>
              <a:rPr sz="1800" spc="195" dirty="0">
                <a:latin typeface="Calibri"/>
                <a:cs typeface="Calibri"/>
              </a:rPr>
              <a:t> </a:t>
            </a:r>
            <a:r>
              <a:rPr sz="1800" dirty="0">
                <a:latin typeface="Calibri"/>
                <a:cs typeface="Calibri"/>
              </a:rPr>
              <a:t>this</a:t>
            </a:r>
            <a:r>
              <a:rPr sz="1800" spc="185" dirty="0">
                <a:latin typeface="Calibri"/>
                <a:cs typeface="Calibri"/>
              </a:rPr>
              <a:t> </a:t>
            </a:r>
            <a:r>
              <a:rPr sz="1800" dirty="0">
                <a:latin typeface="Calibri"/>
                <a:cs typeface="Calibri"/>
              </a:rPr>
              <a:t>case,</a:t>
            </a:r>
            <a:r>
              <a:rPr sz="1800" spc="190" dirty="0">
                <a:latin typeface="Calibri"/>
                <a:cs typeface="Calibri"/>
              </a:rPr>
              <a:t> </a:t>
            </a:r>
            <a:r>
              <a:rPr sz="1800" dirty="0">
                <a:latin typeface="Calibri"/>
                <a:cs typeface="Calibri"/>
              </a:rPr>
              <a:t>we</a:t>
            </a:r>
            <a:r>
              <a:rPr sz="1800" spc="190" dirty="0">
                <a:latin typeface="Calibri"/>
                <a:cs typeface="Calibri"/>
              </a:rPr>
              <a:t> </a:t>
            </a:r>
            <a:r>
              <a:rPr sz="1800" dirty="0">
                <a:latin typeface="Calibri"/>
                <a:cs typeface="Calibri"/>
              </a:rPr>
              <a:t>will</a:t>
            </a:r>
            <a:r>
              <a:rPr sz="1800" spc="190" dirty="0">
                <a:latin typeface="Calibri"/>
                <a:cs typeface="Calibri"/>
              </a:rPr>
              <a:t> </a:t>
            </a:r>
            <a:r>
              <a:rPr sz="1800" spc="-25" dirty="0">
                <a:latin typeface="Calibri"/>
                <a:cs typeface="Calibri"/>
              </a:rPr>
              <a:t>use </a:t>
            </a:r>
            <a:r>
              <a:rPr sz="1800" dirty="0">
                <a:latin typeface="Calibri"/>
                <a:cs typeface="Calibri"/>
              </a:rPr>
              <a:t>the</a:t>
            </a:r>
            <a:r>
              <a:rPr sz="1800" spc="420" dirty="0">
                <a:latin typeface="Calibri"/>
                <a:cs typeface="Calibri"/>
              </a:rPr>
              <a:t> </a:t>
            </a:r>
            <a:r>
              <a:rPr sz="1800" dirty="0">
                <a:latin typeface="Calibri"/>
                <a:cs typeface="Calibri"/>
              </a:rPr>
              <a:t>bar</a:t>
            </a:r>
            <a:r>
              <a:rPr sz="1800" spc="425" dirty="0">
                <a:latin typeface="Calibri"/>
                <a:cs typeface="Calibri"/>
              </a:rPr>
              <a:t> </a:t>
            </a:r>
            <a:r>
              <a:rPr sz="1800" dirty="0">
                <a:latin typeface="Calibri"/>
                <a:cs typeface="Calibri"/>
              </a:rPr>
              <a:t>graph</a:t>
            </a:r>
            <a:r>
              <a:rPr sz="1800" spc="420" dirty="0">
                <a:latin typeface="Calibri"/>
                <a:cs typeface="Calibri"/>
              </a:rPr>
              <a:t> </a:t>
            </a:r>
            <a:r>
              <a:rPr sz="1800" dirty="0">
                <a:latin typeface="Calibri"/>
                <a:cs typeface="Calibri"/>
              </a:rPr>
              <a:t>to</a:t>
            </a:r>
            <a:r>
              <a:rPr sz="1800" spc="425" dirty="0">
                <a:latin typeface="Calibri"/>
                <a:cs typeface="Calibri"/>
              </a:rPr>
              <a:t> </a:t>
            </a:r>
            <a:r>
              <a:rPr sz="1800" dirty="0">
                <a:latin typeface="Calibri"/>
                <a:cs typeface="Calibri"/>
              </a:rPr>
              <a:t>determine</a:t>
            </a:r>
            <a:r>
              <a:rPr sz="1800" spc="425" dirty="0">
                <a:latin typeface="Calibri"/>
                <a:cs typeface="Calibri"/>
              </a:rPr>
              <a:t> </a:t>
            </a:r>
            <a:r>
              <a:rPr sz="1800" dirty="0">
                <a:latin typeface="Calibri"/>
                <a:cs typeface="Calibri"/>
              </a:rPr>
              <a:t>which</a:t>
            </a:r>
            <a:r>
              <a:rPr sz="1800" spc="430" dirty="0">
                <a:latin typeface="Calibri"/>
                <a:cs typeface="Calibri"/>
              </a:rPr>
              <a:t> </a:t>
            </a:r>
            <a:r>
              <a:rPr sz="1800" dirty="0">
                <a:latin typeface="Calibri"/>
                <a:cs typeface="Calibri"/>
              </a:rPr>
              <a:t>orbits</a:t>
            </a:r>
            <a:r>
              <a:rPr sz="1800" spc="420" dirty="0">
                <a:latin typeface="Calibri"/>
                <a:cs typeface="Calibri"/>
              </a:rPr>
              <a:t> </a:t>
            </a:r>
            <a:r>
              <a:rPr sz="1800" dirty="0">
                <a:latin typeface="Calibri"/>
                <a:cs typeface="Calibri"/>
              </a:rPr>
              <a:t>have</a:t>
            </a:r>
            <a:r>
              <a:rPr sz="1800" spc="425" dirty="0">
                <a:latin typeface="Calibri"/>
                <a:cs typeface="Calibri"/>
              </a:rPr>
              <a:t> </a:t>
            </a:r>
            <a:r>
              <a:rPr sz="1800" dirty="0">
                <a:latin typeface="Calibri"/>
                <a:cs typeface="Calibri"/>
              </a:rPr>
              <a:t>the</a:t>
            </a:r>
            <a:r>
              <a:rPr sz="1800" spc="425" dirty="0">
                <a:latin typeface="Calibri"/>
                <a:cs typeface="Calibri"/>
              </a:rPr>
              <a:t> </a:t>
            </a:r>
            <a:r>
              <a:rPr sz="1800" spc="-10" dirty="0">
                <a:latin typeface="Calibri"/>
                <a:cs typeface="Calibri"/>
              </a:rPr>
              <a:t>highest </a:t>
            </a:r>
            <a:r>
              <a:rPr sz="1800" dirty="0">
                <a:latin typeface="Calibri"/>
                <a:cs typeface="Calibri"/>
              </a:rPr>
              <a:t>probability</a:t>
            </a:r>
            <a:r>
              <a:rPr sz="1800" spc="-60" dirty="0">
                <a:latin typeface="Calibri"/>
                <a:cs typeface="Calibri"/>
              </a:rPr>
              <a:t> </a:t>
            </a:r>
            <a:r>
              <a:rPr sz="1800" dirty="0">
                <a:latin typeface="Calibri"/>
                <a:cs typeface="Calibri"/>
              </a:rPr>
              <a:t>of</a:t>
            </a:r>
            <a:r>
              <a:rPr sz="1800" spc="-55" dirty="0">
                <a:latin typeface="Calibri"/>
                <a:cs typeface="Calibri"/>
              </a:rPr>
              <a:t> </a:t>
            </a:r>
            <a:r>
              <a:rPr sz="1800" spc="-10" dirty="0">
                <a:latin typeface="Calibri"/>
                <a:cs typeface="Calibri"/>
              </a:rPr>
              <a:t>success.</a:t>
            </a:r>
            <a:endParaRPr sz="1800" dirty="0">
              <a:latin typeface="Calibri"/>
              <a:cs typeface="Calibri"/>
            </a:endParaRPr>
          </a:p>
          <a:p>
            <a:pPr marL="12700" marR="5715" algn="just">
              <a:lnSpc>
                <a:spcPct val="90000"/>
              </a:lnSpc>
              <a:spcBef>
                <a:spcPts val="1055"/>
              </a:spcBef>
            </a:pPr>
            <a:r>
              <a:rPr sz="1800" dirty="0">
                <a:latin typeface="Calibri"/>
                <a:cs typeface="Calibri"/>
              </a:rPr>
              <a:t>We</a:t>
            </a:r>
            <a:r>
              <a:rPr sz="1800" spc="40" dirty="0">
                <a:latin typeface="Calibri"/>
                <a:cs typeface="Calibri"/>
              </a:rPr>
              <a:t> </a:t>
            </a:r>
            <a:r>
              <a:rPr sz="1800" dirty="0">
                <a:latin typeface="Calibri"/>
                <a:cs typeface="Calibri"/>
              </a:rPr>
              <a:t>then</a:t>
            </a:r>
            <a:r>
              <a:rPr sz="1800" spc="40" dirty="0">
                <a:latin typeface="Calibri"/>
                <a:cs typeface="Calibri"/>
              </a:rPr>
              <a:t> </a:t>
            </a:r>
            <a:r>
              <a:rPr sz="1800" dirty="0">
                <a:latin typeface="Calibri"/>
                <a:cs typeface="Calibri"/>
              </a:rPr>
              <a:t>use</a:t>
            </a:r>
            <a:r>
              <a:rPr sz="1800" spc="40"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line</a:t>
            </a:r>
            <a:r>
              <a:rPr sz="1800" spc="40" dirty="0">
                <a:latin typeface="Calibri"/>
                <a:cs typeface="Calibri"/>
              </a:rPr>
              <a:t> </a:t>
            </a:r>
            <a:r>
              <a:rPr sz="1800" dirty="0">
                <a:latin typeface="Calibri"/>
                <a:cs typeface="Calibri"/>
              </a:rPr>
              <a:t>graph</a:t>
            </a:r>
            <a:r>
              <a:rPr sz="1800" spc="40" dirty="0">
                <a:latin typeface="Calibri"/>
                <a:cs typeface="Calibri"/>
              </a:rPr>
              <a:t> </a:t>
            </a:r>
            <a:r>
              <a:rPr sz="1800" dirty="0">
                <a:latin typeface="Calibri"/>
                <a:cs typeface="Calibri"/>
              </a:rPr>
              <a:t>to</a:t>
            </a:r>
            <a:r>
              <a:rPr sz="1800" spc="35" dirty="0">
                <a:latin typeface="Calibri"/>
                <a:cs typeface="Calibri"/>
              </a:rPr>
              <a:t> </a:t>
            </a:r>
            <a:r>
              <a:rPr sz="1800" dirty="0">
                <a:latin typeface="Calibri"/>
                <a:cs typeface="Calibri"/>
              </a:rPr>
              <a:t>show</a:t>
            </a:r>
            <a:r>
              <a:rPr sz="1800" spc="40" dirty="0">
                <a:latin typeface="Calibri"/>
                <a:cs typeface="Calibri"/>
              </a:rPr>
              <a:t> </a:t>
            </a:r>
            <a:r>
              <a:rPr sz="1800" dirty="0">
                <a:latin typeface="Calibri"/>
                <a:cs typeface="Calibri"/>
              </a:rPr>
              <a:t>a</a:t>
            </a:r>
            <a:r>
              <a:rPr sz="1800" spc="35" dirty="0">
                <a:latin typeface="Calibri"/>
                <a:cs typeface="Calibri"/>
              </a:rPr>
              <a:t> </a:t>
            </a:r>
            <a:r>
              <a:rPr sz="1800" dirty="0">
                <a:latin typeface="Calibri"/>
                <a:cs typeface="Calibri"/>
              </a:rPr>
              <a:t>trends</a:t>
            </a:r>
            <a:r>
              <a:rPr sz="1800" spc="30" dirty="0">
                <a:latin typeface="Calibri"/>
                <a:cs typeface="Calibri"/>
              </a:rPr>
              <a:t> </a:t>
            </a:r>
            <a:r>
              <a:rPr sz="1800" dirty="0">
                <a:latin typeface="Calibri"/>
                <a:cs typeface="Calibri"/>
              </a:rPr>
              <a:t>or</a:t>
            </a:r>
            <a:r>
              <a:rPr sz="1800" spc="35" dirty="0">
                <a:latin typeface="Calibri"/>
                <a:cs typeface="Calibri"/>
              </a:rPr>
              <a:t> </a:t>
            </a:r>
            <a:r>
              <a:rPr sz="1800" dirty="0">
                <a:latin typeface="Calibri"/>
                <a:cs typeface="Calibri"/>
              </a:rPr>
              <a:t>pattern</a:t>
            </a:r>
            <a:r>
              <a:rPr sz="1800" spc="40" dirty="0">
                <a:latin typeface="Calibri"/>
                <a:cs typeface="Calibri"/>
              </a:rPr>
              <a:t> </a:t>
            </a:r>
            <a:r>
              <a:rPr sz="1800" dirty="0">
                <a:latin typeface="Calibri"/>
                <a:cs typeface="Calibri"/>
              </a:rPr>
              <a:t>of</a:t>
            </a:r>
            <a:r>
              <a:rPr sz="1800" spc="35" dirty="0">
                <a:latin typeface="Calibri"/>
                <a:cs typeface="Calibri"/>
              </a:rPr>
              <a:t> </a:t>
            </a:r>
            <a:r>
              <a:rPr sz="1800" spc="-25" dirty="0">
                <a:latin typeface="Calibri"/>
                <a:cs typeface="Calibri"/>
              </a:rPr>
              <a:t>the </a:t>
            </a:r>
            <a:r>
              <a:rPr sz="1800" dirty="0">
                <a:latin typeface="Calibri"/>
                <a:cs typeface="Calibri"/>
              </a:rPr>
              <a:t>attribute</a:t>
            </a:r>
            <a:r>
              <a:rPr sz="1800" spc="395" dirty="0">
                <a:latin typeface="Calibri"/>
                <a:cs typeface="Calibri"/>
              </a:rPr>
              <a:t> </a:t>
            </a:r>
            <a:r>
              <a:rPr sz="1800" dirty="0">
                <a:latin typeface="Calibri"/>
                <a:cs typeface="Calibri"/>
              </a:rPr>
              <a:t>over</a:t>
            </a:r>
            <a:r>
              <a:rPr sz="1800" spc="390" dirty="0">
                <a:latin typeface="Calibri"/>
                <a:cs typeface="Calibri"/>
              </a:rPr>
              <a:t> </a:t>
            </a:r>
            <a:r>
              <a:rPr sz="1800" dirty="0">
                <a:latin typeface="Calibri"/>
                <a:cs typeface="Calibri"/>
              </a:rPr>
              <a:t>time</a:t>
            </a:r>
            <a:r>
              <a:rPr sz="1800" spc="395" dirty="0">
                <a:latin typeface="Calibri"/>
                <a:cs typeface="Calibri"/>
              </a:rPr>
              <a:t> </a:t>
            </a:r>
            <a:r>
              <a:rPr sz="1800" dirty="0">
                <a:latin typeface="Calibri"/>
                <a:cs typeface="Calibri"/>
              </a:rPr>
              <a:t>which</a:t>
            </a:r>
            <a:r>
              <a:rPr sz="1800" spc="400" dirty="0">
                <a:latin typeface="Calibri"/>
                <a:cs typeface="Calibri"/>
              </a:rPr>
              <a:t> </a:t>
            </a:r>
            <a:r>
              <a:rPr sz="1800" dirty="0">
                <a:latin typeface="Calibri"/>
                <a:cs typeface="Calibri"/>
              </a:rPr>
              <a:t>in</a:t>
            </a:r>
            <a:r>
              <a:rPr sz="1800" spc="395" dirty="0">
                <a:latin typeface="Calibri"/>
                <a:cs typeface="Calibri"/>
              </a:rPr>
              <a:t> </a:t>
            </a:r>
            <a:r>
              <a:rPr sz="1800" dirty="0">
                <a:latin typeface="Calibri"/>
                <a:cs typeface="Calibri"/>
              </a:rPr>
              <a:t>this</a:t>
            </a:r>
            <a:r>
              <a:rPr sz="1800" spc="390" dirty="0">
                <a:latin typeface="Calibri"/>
                <a:cs typeface="Calibri"/>
              </a:rPr>
              <a:t> </a:t>
            </a:r>
            <a:r>
              <a:rPr sz="1800" dirty="0">
                <a:latin typeface="Calibri"/>
                <a:cs typeface="Calibri"/>
              </a:rPr>
              <a:t>case,</a:t>
            </a:r>
            <a:r>
              <a:rPr sz="1800" spc="390" dirty="0">
                <a:latin typeface="Calibri"/>
                <a:cs typeface="Calibri"/>
              </a:rPr>
              <a:t> </a:t>
            </a:r>
            <a:r>
              <a:rPr sz="1800" dirty="0">
                <a:latin typeface="Calibri"/>
                <a:cs typeface="Calibri"/>
              </a:rPr>
              <a:t>is</a:t>
            </a:r>
            <a:r>
              <a:rPr sz="1800" spc="390" dirty="0">
                <a:latin typeface="Calibri"/>
                <a:cs typeface="Calibri"/>
              </a:rPr>
              <a:t> </a:t>
            </a:r>
            <a:r>
              <a:rPr sz="1800" dirty="0">
                <a:latin typeface="Calibri"/>
                <a:cs typeface="Calibri"/>
              </a:rPr>
              <a:t>used</a:t>
            </a:r>
            <a:r>
              <a:rPr sz="1800" spc="395" dirty="0">
                <a:latin typeface="Calibri"/>
                <a:cs typeface="Calibri"/>
              </a:rPr>
              <a:t> </a:t>
            </a:r>
            <a:r>
              <a:rPr sz="1800" dirty="0">
                <a:latin typeface="Calibri"/>
                <a:cs typeface="Calibri"/>
              </a:rPr>
              <a:t>for</a:t>
            </a:r>
            <a:r>
              <a:rPr sz="1800" spc="395" dirty="0">
                <a:latin typeface="Calibri"/>
                <a:cs typeface="Calibri"/>
              </a:rPr>
              <a:t> </a:t>
            </a:r>
            <a:r>
              <a:rPr sz="1800" dirty="0">
                <a:latin typeface="Calibri"/>
                <a:cs typeface="Calibri"/>
              </a:rPr>
              <a:t>see</a:t>
            </a:r>
            <a:r>
              <a:rPr sz="1800" spc="395" dirty="0">
                <a:latin typeface="Calibri"/>
                <a:cs typeface="Calibri"/>
              </a:rPr>
              <a:t> </a:t>
            </a:r>
            <a:r>
              <a:rPr sz="1800" spc="-25" dirty="0">
                <a:latin typeface="Calibri"/>
                <a:cs typeface="Calibri"/>
              </a:rPr>
              <a:t>the </a:t>
            </a:r>
            <a:r>
              <a:rPr sz="1800" dirty="0">
                <a:latin typeface="Calibri"/>
                <a:cs typeface="Calibri"/>
              </a:rPr>
              <a:t>launch</a:t>
            </a:r>
            <a:r>
              <a:rPr sz="1800" spc="-50" dirty="0">
                <a:latin typeface="Calibri"/>
                <a:cs typeface="Calibri"/>
              </a:rPr>
              <a:t> </a:t>
            </a:r>
            <a:r>
              <a:rPr sz="1800" dirty="0">
                <a:latin typeface="Calibri"/>
                <a:cs typeface="Calibri"/>
              </a:rPr>
              <a:t>success</a:t>
            </a:r>
            <a:r>
              <a:rPr sz="1800" spc="-55" dirty="0">
                <a:latin typeface="Calibri"/>
                <a:cs typeface="Calibri"/>
              </a:rPr>
              <a:t> </a:t>
            </a:r>
            <a:r>
              <a:rPr sz="1800" dirty="0">
                <a:latin typeface="Calibri"/>
                <a:cs typeface="Calibri"/>
              </a:rPr>
              <a:t>yearly</a:t>
            </a:r>
            <a:r>
              <a:rPr sz="1800" spc="-55" dirty="0">
                <a:latin typeface="Calibri"/>
                <a:cs typeface="Calibri"/>
              </a:rPr>
              <a:t> </a:t>
            </a:r>
            <a:r>
              <a:rPr sz="1800" spc="-10" dirty="0">
                <a:latin typeface="Calibri"/>
                <a:cs typeface="Calibri"/>
              </a:rPr>
              <a:t>trend.</a:t>
            </a:r>
            <a:endParaRPr sz="1800" dirty="0">
              <a:latin typeface="Calibri"/>
              <a:cs typeface="Calibri"/>
            </a:endParaRPr>
          </a:p>
          <a:p>
            <a:pPr marL="12700" marR="5080" algn="just">
              <a:lnSpc>
                <a:spcPct val="90000"/>
              </a:lnSpc>
              <a:spcBef>
                <a:spcPts val="960"/>
              </a:spcBef>
            </a:pPr>
            <a:r>
              <a:rPr sz="1800" dirty="0">
                <a:latin typeface="Calibri"/>
                <a:cs typeface="Calibri"/>
              </a:rPr>
              <a:t>We</a:t>
            </a:r>
            <a:r>
              <a:rPr sz="1800" spc="100" dirty="0">
                <a:latin typeface="Calibri"/>
                <a:cs typeface="Calibri"/>
              </a:rPr>
              <a:t>  </a:t>
            </a:r>
            <a:r>
              <a:rPr sz="1800" dirty="0">
                <a:latin typeface="Calibri"/>
                <a:cs typeface="Calibri"/>
              </a:rPr>
              <a:t>then</a:t>
            </a:r>
            <a:r>
              <a:rPr sz="1800" spc="105" dirty="0">
                <a:latin typeface="Calibri"/>
                <a:cs typeface="Calibri"/>
              </a:rPr>
              <a:t>  </a:t>
            </a:r>
            <a:r>
              <a:rPr sz="1800" dirty="0">
                <a:latin typeface="Calibri"/>
                <a:cs typeface="Calibri"/>
              </a:rPr>
              <a:t>use</a:t>
            </a:r>
            <a:r>
              <a:rPr sz="1800" spc="105" dirty="0">
                <a:latin typeface="Calibri"/>
                <a:cs typeface="Calibri"/>
              </a:rPr>
              <a:t>  </a:t>
            </a:r>
            <a:r>
              <a:rPr sz="1800" dirty="0">
                <a:latin typeface="Calibri"/>
                <a:cs typeface="Calibri"/>
              </a:rPr>
              <a:t>Feature</a:t>
            </a:r>
            <a:r>
              <a:rPr sz="1800" spc="105" dirty="0">
                <a:latin typeface="Calibri"/>
                <a:cs typeface="Calibri"/>
              </a:rPr>
              <a:t>  </a:t>
            </a:r>
            <a:r>
              <a:rPr sz="1800" dirty="0">
                <a:latin typeface="Calibri"/>
                <a:cs typeface="Calibri"/>
              </a:rPr>
              <a:t>Engineering</a:t>
            </a:r>
            <a:r>
              <a:rPr sz="1800" spc="105" dirty="0">
                <a:latin typeface="Calibri"/>
                <a:cs typeface="Calibri"/>
              </a:rPr>
              <a:t>  </a:t>
            </a:r>
            <a:r>
              <a:rPr sz="1800" dirty="0">
                <a:latin typeface="Calibri"/>
                <a:cs typeface="Calibri"/>
              </a:rPr>
              <a:t>to</a:t>
            </a:r>
            <a:r>
              <a:rPr sz="1800" spc="105" dirty="0">
                <a:latin typeface="Calibri"/>
                <a:cs typeface="Calibri"/>
              </a:rPr>
              <a:t>  </a:t>
            </a:r>
            <a:r>
              <a:rPr sz="1800" dirty="0">
                <a:latin typeface="Calibri"/>
                <a:cs typeface="Calibri"/>
              </a:rPr>
              <a:t>be</a:t>
            </a:r>
            <a:r>
              <a:rPr sz="1800" spc="105" dirty="0">
                <a:latin typeface="Calibri"/>
                <a:cs typeface="Calibri"/>
              </a:rPr>
              <a:t>  </a:t>
            </a:r>
            <a:r>
              <a:rPr sz="1800" dirty="0">
                <a:latin typeface="Calibri"/>
                <a:cs typeface="Calibri"/>
              </a:rPr>
              <a:t>used</a:t>
            </a:r>
            <a:r>
              <a:rPr sz="1800" spc="105" dirty="0">
                <a:latin typeface="Calibri"/>
                <a:cs typeface="Calibri"/>
              </a:rPr>
              <a:t>  </a:t>
            </a:r>
            <a:r>
              <a:rPr sz="1800" dirty="0">
                <a:latin typeface="Calibri"/>
                <a:cs typeface="Calibri"/>
              </a:rPr>
              <a:t>in</a:t>
            </a:r>
            <a:r>
              <a:rPr sz="1800" spc="105" dirty="0">
                <a:latin typeface="Calibri"/>
                <a:cs typeface="Calibri"/>
              </a:rPr>
              <a:t>  </a:t>
            </a:r>
            <a:r>
              <a:rPr sz="1800" spc="-10" dirty="0">
                <a:latin typeface="Calibri"/>
                <a:cs typeface="Calibri"/>
              </a:rPr>
              <a:t>success </a:t>
            </a:r>
            <a:r>
              <a:rPr sz="1800" dirty="0">
                <a:latin typeface="Calibri"/>
                <a:cs typeface="Calibri"/>
              </a:rPr>
              <a:t>prediction</a:t>
            </a:r>
            <a:r>
              <a:rPr sz="1800" spc="145" dirty="0">
                <a:latin typeface="Calibri"/>
                <a:cs typeface="Calibri"/>
              </a:rPr>
              <a:t>  </a:t>
            </a:r>
            <a:r>
              <a:rPr sz="1800" dirty="0">
                <a:latin typeface="Calibri"/>
                <a:cs typeface="Calibri"/>
              </a:rPr>
              <a:t>in</a:t>
            </a:r>
            <a:r>
              <a:rPr sz="1800" spc="150" dirty="0">
                <a:latin typeface="Calibri"/>
                <a:cs typeface="Calibri"/>
              </a:rPr>
              <a:t>  </a:t>
            </a:r>
            <a:r>
              <a:rPr sz="1800" dirty="0">
                <a:latin typeface="Calibri"/>
                <a:cs typeface="Calibri"/>
              </a:rPr>
              <a:t>the</a:t>
            </a:r>
            <a:r>
              <a:rPr sz="1800" spc="145" dirty="0">
                <a:latin typeface="Calibri"/>
                <a:cs typeface="Calibri"/>
              </a:rPr>
              <a:t>  </a:t>
            </a:r>
            <a:r>
              <a:rPr sz="1800" dirty="0">
                <a:latin typeface="Calibri"/>
                <a:cs typeface="Calibri"/>
              </a:rPr>
              <a:t>future</a:t>
            </a:r>
            <a:r>
              <a:rPr sz="1800" spc="145" dirty="0">
                <a:latin typeface="Calibri"/>
                <a:cs typeface="Calibri"/>
              </a:rPr>
              <a:t>  </a:t>
            </a:r>
            <a:r>
              <a:rPr sz="1800" dirty="0">
                <a:latin typeface="Calibri"/>
                <a:cs typeface="Calibri"/>
              </a:rPr>
              <a:t>module</a:t>
            </a:r>
            <a:r>
              <a:rPr sz="1800" spc="150" dirty="0">
                <a:latin typeface="Calibri"/>
                <a:cs typeface="Calibri"/>
              </a:rPr>
              <a:t>  </a:t>
            </a:r>
            <a:r>
              <a:rPr sz="1800" dirty="0">
                <a:latin typeface="Calibri"/>
                <a:cs typeface="Calibri"/>
              </a:rPr>
              <a:t>by</a:t>
            </a:r>
            <a:r>
              <a:rPr sz="1800" spc="145" dirty="0">
                <a:latin typeface="Calibri"/>
                <a:cs typeface="Calibri"/>
              </a:rPr>
              <a:t>  </a:t>
            </a:r>
            <a:r>
              <a:rPr sz="1800" dirty="0">
                <a:latin typeface="Calibri"/>
                <a:cs typeface="Calibri"/>
              </a:rPr>
              <a:t>created</a:t>
            </a:r>
            <a:r>
              <a:rPr sz="1800" spc="150" dirty="0">
                <a:latin typeface="Calibri"/>
                <a:cs typeface="Calibri"/>
              </a:rPr>
              <a:t>  </a:t>
            </a:r>
            <a:r>
              <a:rPr sz="1800" dirty="0">
                <a:latin typeface="Calibri"/>
                <a:cs typeface="Calibri"/>
              </a:rPr>
              <a:t>the</a:t>
            </a:r>
            <a:r>
              <a:rPr sz="1800" spc="145" dirty="0">
                <a:latin typeface="Calibri"/>
                <a:cs typeface="Calibri"/>
              </a:rPr>
              <a:t>  </a:t>
            </a:r>
            <a:r>
              <a:rPr sz="1800" spc="-10" dirty="0">
                <a:latin typeface="Calibri"/>
                <a:cs typeface="Calibri"/>
              </a:rPr>
              <a:t>dummy </a:t>
            </a:r>
            <a:r>
              <a:rPr sz="1800" dirty="0">
                <a:latin typeface="Calibri"/>
                <a:cs typeface="Calibri"/>
              </a:rPr>
              <a:t>variables</a:t>
            </a:r>
            <a:r>
              <a:rPr sz="1800" spc="-50" dirty="0">
                <a:latin typeface="Calibri"/>
                <a:cs typeface="Calibri"/>
              </a:rPr>
              <a:t> </a:t>
            </a:r>
            <a:r>
              <a:rPr sz="1800" dirty="0">
                <a:latin typeface="Calibri"/>
                <a:cs typeface="Calibri"/>
              </a:rPr>
              <a:t>to</a:t>
            </a:r>
            <a:r>
              <a:rPr sz="1800" spc="-40" dirty="0">
                <a:latin typeface="Calibri"/>
                <a:cs typeface="Calibri"/>
              </a:rPr>
              <a:t> </a:t>
            </a:r>
            <a:r>
              <a:rPr sz="1800" spc="-10" dirty="0">
                <a:latin typeface="Calibri"/>
                <a:cs typeface="Calibri"/>
              </a:rPr>
              <a:t>categorical</a:t>
            </a:r>
            <a:r>
              <a:rPr sz="1800" spc="-45" dirty="0">
                <a:latin typeface="Calibri"/>
                <a:cs typeface="Calibri"/>
              </a:rPr>
              <a:t> </a:t>
            </a:r>
            <a:r>
              <a:rPr sz="1800" spc="-10" dirty="0">
                <a:latin typeface="Calibri"/>
                <a:cs typeface="Calibri"/>
              </a:rPr>
              <a:t>columns.</a:t>
            </a:r>
            <a:endParaRPr lang="en-IN" sz="1800" spc="-10" dirty="0">
              <a:latin typeface="Calibri"/>
              <a:cs typeface="Calibri"/>
            </a:endParaRPr>
          </a:p>
          <a:p>
            <a:pPr marL="12700" marR="5080" algn="just">
              <a:lnSpc>
                <a:spcPct val="90000"/>
              </a:lnSpc>
              <a:spcBef>
                <a:spcPts val="960"/>
              </a:spcBef>
            </a:pPr>
            <a:endParaRPr lang="en-IN" spc="-10" dirty="0">
              <a:latin typeface="Calibri"/>
              <a:cs typeface="Calibri"/>
            </a:endParaRPr>
          </a:p>
          <a:p>
            <a:pPr marL="12700" marR="5080" algn="just">
              <a:lnSpc>
                <a:spcPct val="90000"/>
              </a:lnSpc>
              <a:spcBef>
                <a:spcPts val="960"/>
              </a:spcBef>
            </a:pPr>
            <a:r>
              <a:rPr lang="en-IN" sz="1800" dirty="0">
                <a:latin typeface="Calibri"/>
                <a:cs typeface="Calibri"/>
                <a:hlinkClick r:id="rId2"/>
              </a:rPr>
              <a:t>https://github.com/16Brijesh10/APPLIED_DATA_SCIENCE_CAPSTONE/blob/main/week%202/Data%20visualization/5%20jupyter-labs-EDA-dataviz.ipynb</a:t>
            </a:r>
            <a:endParaRPr sz="1800" dirty="0">
              <a:latin typeface="Calibri"/>
              <a:cs typeface="Calibri"/>
            </a:endParaRPr>
          </a:p>
        </p:txBody>
      </p:sp>
      <p:sp>
        <p:nvSpPr>
          <p:cNvPr id="9" name="object 9"/>
          <p:cNvSpPr txBox="1">
            <a:spLocks noGrp="1"/>
          </p:cNvSpPr>
          <p:nvPr>
            <p:ph type="sldNum" sz="quarter" idx="7"/>
          </p:nvPr>
        </p:nvSpPr>
        <p:spPr>
          <a:xfrm>
            <a:off x="11082680" y="6101139"/>
            <a:ext cx="334340" cy="255904"/>
          </a:xfrm>
          <a:prstGeom prst="rect">
            <a:avLst/>
          </a:prstGeom>
        </p:spPr>
        <p:txBody>
          <a:bodyPr vert="horz" wrap="square" lIns="0" tIns="0" rIns="0" bIns="0" rtlCol="0">
            <a:spAutoFit/>
          </a:bodyPr>
          <a:lstStyle>
            <a:defPPr>
              <a:defRPr kern="0"/>
            </a:defPPr>
            <a:lvl1pPr>
              <a:defRPr sz="1600" b="0" i="0">
                <a:solidFill>
                  <a:srgbClr val="1C7DDB"/>
                </a:solidFill>
                <a:latin typeface="Microsoft Sans Serif"/>
                <a:cs typeface="Microsoft Sans Serif"/>
              </a:defRPr>
            </a:lvl1pPr>
          </a:lstStyle>
          <a:p>
            <a:pPr marL="38100">
              <a:lnSpc>
                <a:spcPts val="1839"/>
              </a:lnSpc>
            </a:pPr>
            <a:fld id="{81D60167-4931-47E6-BA6A-407CBD079E47}" type="slidenum">
              <a:rPr lang="en-IN" spc="20" smtClean="0"/>
              <a:pPr marL="160020">
                <a:lnSpc>
                  <a:spcPts val="1839"/>
                </a:lnSpc>
              </a:pPr>
              <a:t>12</a:t>
            </a:fld>
            <a:endParaRPr spc="45" dirty="0"/>
          </a:p>
        </p:txBody>
      </p:sp>
      <p:sp>
        <p:nvSpPr>
          <p:cNvPr id="12" name="Title 1">
            <a:extLst>
              <a:ext uri="{FF2B5EF4-FFF2-40B4-BE49-F238E27FC236}">
                <a16:creationId xmlns:a16="http://schemas.microsoft.com/office/drawing/2014/main" id="{E3BD08EC-BC82-A210-F8BD-255420349AA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4" name="Picture 13">
            <a:extLst>
              <a:ext uri="{FF2B5EF4-FFF2-40B4-BE49-F238E27FC236}">
                <a16:creationId xmlns:a16="http://schemas.microsoft.com/office/drawing/2014/main" id="{5EA05202-2BC4-4231-7455-8EE51BBFB847}"/>
              </a:ext>
            </a:extLst>
          </p:cNvPr>
          <p:cNvPicPr>
            <a:picLocks noChangeAspect="1"/>
          </p:cNvPicPr>
          <p:nvPr/>
        </p:nvPicPr>
        <p:blipFill>
          <a:blip r:embed="rId3"/>
          <a:stretch>
            <a:fillRect/>
          </a:stretch>
        </p:blipFill>
        <p:spPr>
          <a:xfrm>
            <a:off x="861451" y="1087699"/>
            <a:ext cx="3984869" cy="3013058"/>
          </a:xfrm>
          <a:prstGeom prst="rect">
            <a:avLst/>
          </a:prstGeom>
        </p:spPr>
      </p:pic>
      <p:pic>
        <p:nvPicPr>
          <p:cNvPr id="16" name="Picture 15">
            <a:extLst>
              <a:ext uri="{FF2B5EF4-FFF2-40B4-BE49-F238E27FC236}">
                <a16:creationId xmlns:a16="http://schemas.microsoft.com/office/drawing/2014/main" id="{381DB68A-A39D-9670-435C-0052714C4693}"/>
              </a:ext>
            </a:extLst>
          </p:cNvPr>
          <p:cNvPicPr>
            <a:picLocks noChangeAspect="1"/>
          </p:cNvPicPr>
          <p:nvPr/>
        </p:nvPicPr>
        <p:blipFill>
          <a:blip r:embed="rId4"/>
          <a:stretch>
            <a:fillRect/>
          </a:stretch>
        </p:blipFill>
        <p:spPr>
          <a:xfrm>
            <a:off x="861451" y="4100757"/>
            <a:ext cx="3984869" cy="25096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object 4">
            <a:extLst>
              <a:ext uri="{FF2B5EF4-FFF2-40B4-BE49-F238E27FC236}">
                <a16:creationId xmlns:a16="http://schemas.microsoft.com/office/drawing/2014/main" id="{BD5C9274-55CA-2691-0053-09434519707E}"/>
              </a:ext>
            </a:extLst>
          </p:cNvPr>
          <p:cNvSpPr txBox="1"/>
          <p:nvPr/>
        </p:nvSpPr>
        <p:spPr>
          <a:xfrm>
            <a:off x="848751" y="1333500"/>
            <a:ext cx="10206990" cy="4952365"/>
          </a:xfrm>
          <a:prstGeom prst="rect">
            <a:avLst/>
          </a:prstGeom>
        </p:spPr>
        <p:txBody>
          <a:bodyPr vert="horz" wrap="square" lIns="0" tIns="189230" rIns="0" bIns="0" rtlCol="0">
            <a:spAutoFit/>
          </a:bodyPr>
          <a:lstStyle/>
          <a:p>
            <a:pPr marL="80645">
              <a:lnSpc>
                <a:spcPct val="100000"/>
              </a:lnSpc>
              <a:spcBef>
                <a:spcPts val="1490"/>
              </a:spcBef>
            </a:pPr>
            <a:r>
              <a:rPr sz="2000" spc="-60" dirty="0">
                <a:solidFill>
                  <a:srgbClr val="292929"/>
                </a:solidFill>
                <a:latin typeface="Microsoft Sans Serif"/>
                <a:cs typeface="Microsoft Sans Serif"/>
              </a:rPr>
              <a:t>Using</a:t>
            </a:r>
            <a:r>
              <a:rPr sz="2000" spc="-45" dirty="0">
                <a:solidFill>
                  <a:srgbClr val="292929"/>
                </a:solidFill>
                <a:latin typeface="Microsoft Sans Serif"/>
                <a:cs typeface="Microsoft Sans Serif"/>
              </a:rPr>
              <a:t> </a:t>
            </a:r>
            <a:r>
              <a:rPr sz="2000" spc="-150" dirty="0">
                <a:solidFill>
                  <a:srgbClr val="292929"/>
                </a:solidFill>
                <a:latin typeface="Microsoft Sans Serif"/>
                <a:cs typeface="Microsoft Sans Serif"/>
              </a:rPr>
              <a:t>SQL,</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we</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had</a:t>
            </a:r>
            <a:r>
              <a:rPr sz="2000" spc="-15" dirty="0">
                <a:solidFill>
                  <a:srgbClr val="292929"/>
                </a:solidFill>
                <a:latin typeface="Microsoft Sans Serif"/>
                <a:cs typeface="Microsoft Sans Serif"/>
              </a:rPr>
              <a:t> </a:t>
            </a:r>
            <a:r>
              <a:rPr sz="2000" spc="-20" dirty="0">
                <a:solidFill>
                  <a:srgbClr val="292929"/>
                </a:solidFill>
                <a:latin typeface="Microsoft Sans Serif"/>
                <a:cs typeface="Microsoft Sans Serif"/>
              </a:rPr>
              <a:t>performed</a:t>
            </a:r>
            <a:r>
              <a:rPr sz="2000" spc="-15" dirty="0">
                <a:solidFill>
                  <a:srgbClr val="292929"/>
                </a:solidFill>
                <a:latin typeface="Microsoft Sans Serif"/>
                <a:cs typeface="Microsoft Sans Serif"/>
              </a:rPr>
              <a:t> </a:t>
            </a:r>
            <a:r>
              <a:rPr sz="2000" spc="-65" dirty="0">
                <a:solidFill>
                  <a:srgbClr val="292929"/>
                </a:solidFill>
                <a:latin typeface="Microsoft Sans Serif"/>
                <a:cs typeface="Microsoft Sans Serif"/>
              </a:rPr>
              <a:t>many</a:t>
            </a:r>
            <a:r>
              <a:rPr sz="2000" spc="-15" dirty="0">
                <a:solidFill>
                  <a:srgbClr val="292929"/>
                </a:solidFill>
                <a:latin typeface="Microsoft Sans Serif"/>
                <a:cs typeface="Microsoft Sans Serif"/>
              </a:rPr>
              <a:t> </a:t>
            </a:r>
            <a:r>
              <a:rPr sz="2000" spc="-35" dirty="0">
                <a:solidFill>
                  <a:srgbClr val="292929"/>
                </a:solidFill>
                <a:latin typeface="Microsoft Sans Serif"/>
                <a:cs typeface="Microsoft Sans Serif"/>
              </a:rPr>
              <a:t>queries</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get</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better</a:t>
            </a:r>
            <a:r>
              <a:rPr sz="2000" spc="-15" dirty="0">
                <a:solidFill>
                  <a:srgbClr val="292929"/>
                </a:solidFill>
                <a:latin typeface="Microsoft Sans Serif"/>
                <a:cs typeface="Microsoft Sans Serif"/>
              </a:rPr>
              <a:t> </a:t>
            </a:r>
            <a:r>
              <a:rPr sz="2000" spc="-25" dirty="0">
                <a:solidFill>
                  <a:srgbClr val="292929"/>
                </a:solidFill>
                <a:latin typeface="Microsoft Sans Serif"/>
                <a:cs typeface="Microsoft Sans Serif"/>
              </a:rPr>
              <a:t>understanding</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1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15" dirty="0">
                <a:solidFill>
                  <a:srgbClr val="292929"/>
                </a:solidFill>
                <a:latin typeface="Microsoft Sans Serif"/>
                <a:cs typeface="Microsoft Sans Serif"/>
              </a:rPr>
              <a:t> </a:t>
            </a:r>
            <a:r>
              <a:rPr sz="2000" spc="-35" dirty="0">
                <a:solidFill>
                  <a:srgbClr val="292929"/>
                </a:solidFill>
                <a:latin typeface="Microsoft Sans Serif"/>
                <a:cs typeface="Microsoft Sans Serif"/>
              </a:rPr>
              <a:t>dataset,</a:t>
            </a:r>
            <a:r>
              <a:rPr sz="2000" spc="-10" dirty="0">
                <a:solidFill>
                  <a:srgbClr val="292929"/>
                </a:solidFill>
                <a:latin typeface="Microsoft Sans Serif"/>
                <a:cs typeface="Microsoft Sans Serif"/>
              </a:rPr>
              <a:t> </a:t>
            </a:r>
            <a:r>
              <a:rPr sz="2000" spc="-25" dirty="0">
                <a:solidFill>
                  <a:srgbClr val="292929"/>
                </a:solidFill>
                <a:latin typeface="Microsoft Sans Serif"/>
                <a:cs typeface="Microsoft Sans Serif"/>
              </a:rPr>
              <a:t>Ex:</a:t>
            </a:r>
            <a:endParaRPr sz="2000" dirty="0">
              <a:latin typeface="Microsoft Sans Serif"/>
              <a:cs typeface="Microsoft Sans Serif"/>
            </a:endParaRPr>
          </a:p>
          <a:p>
            <a:pPr marL="241300" indent="-160655">
              <a:lnSpc>
                <a:spcPct val="100000"/>
              </a:lnSpc>
              <a:spcBef>
                <a:spcPts val="1390"/>
              </a:spcBef>
              <a:buChar char="-"/>
              <a:tabLst>
                <a:tab pos="241300" algn="l"/>
              </a:tabLst>
            </a:pPr>
            <a:r>
              <a:rPr sz="2000" spc="-35" dirty="0">
                <a:solidFill>
                  <a:srgbClr val="292929"/>
                </a:solidFill>
                <a:latin typeface="Microsoft Sans Serif"/>
                <a:cs typeface="Microsoft Sans Serif"/>
              </a:rPr>
              <a:t>Displaying</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10" dirty="0">
                <a:solidFill>
                  <a:srgbClr val="292929"/>
                </a:solidFill>
                <a:latin typeface="Microsoft Sans Serif"/>
                <a:cs typeface="Microsoft Sans Serif"/>
              </a:rPr>
              <a:t> </a:t>
            </a:r>
            <a:r>
              <a:rPr sz="2000" spc="-95" dirty="0">
                <a:solidFill>
                  <a:srgbClr val="292929"/>
                </a:solidFill>
                <a:latin typeface="Microsoft Sans Serif"/>
                <a:cs typeface="Microsoft Sans Serif"/>
              </a:rPr>
              <a:t>names</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2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5"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a:t>
            </a:r>
            <a:r>
              <a:rPr sz="2000" spc="-10" dirty="0">
                <a:solidFill>
                  <a:srgbClr val="292929"/>
                </a:solidFill>
                <a:latin typeface="Microsoft Sans Serif"/>
                <a:cs typeface="Microsoft Sans Serif"/>
              </a:rPr>
              <a:t> sites.</a:t>
            </a:r>
            <a:endParaRPr sz="2000" dirty="0">
              <a:latin typeface="Microsoft Sans Serif"/>
              <a:cs typeface="Microsoft Sans Serif"/>
            </a:endParaRPr>
          </a:p>
          <a:p>
            <a:pPr marL="241300" indent="-160655">
              <a:lnSpc>
                <a:spcPct val="100000"/>
              </a:lnSpc>
              <a:buChar char="-"/>
              <a:tabLst>
                <a:tab pos="241300" algn="l"/>
              </a:tabLst>
            </a:pPr>
            <a:r>
              <a:rPr sz="2000" spc="-35" dirty="0">
                <a:solidFill>
                  <a:srgbClr val="292929"/>
                </a:solidFill>
                <a:latin typeface="Microsoft Sans Serif"/>
                <a:cs typeface="Microsoft Sans Serif"/>
              </a:rPr>
              <a:t>Displaying</a:t>
            </a:r>
            <a:r>
              <a:rPr sz="2000" spc="-25" dirty="0">
                <a:solidFill>
                  <a:srgbClr val="292929"/>
                </a:solidFill>
                <a:latin typeface="Microsoft Sans Serif"/>
                <a:cs typeface="Microsoft Sans Serif"/>
              </a:rPr>
              <a:t> </a:t>
            </a:r>
            <a:r>
              <a:rPr sz="2000" spc="85" dirty="0">
                <a:solidFill>
                  <a:srgbClr val="292929"/>
                </a:solidFill>
                <a:latin typeface="Microsoft Sans Serif"/>
                <a:cs typeface="Microsoft Sans Serif"/>
              </a:rPr>
              <a:t>5</a:t>
            </a:r>
            <a:r>
              <a:rPr sz="2000" spc="-20" dirty="0">
                <a:solidFill>
                  <a:srgbClr val="292929"/>
                </a:solidFill>
                <a:latin typeface="Microsoft Sans Serif"/>
                <a:cs typeface="Microsoft Sans Serif"/>
              </a:rPr>
              <a:t> </a:t>
            </a:r>
            <a:r>
              <a:rPr sz="2000" spc="-45" dirty="0">
                <a:solidFill>
                  <a:srgbClr val="292929"/>
                </a:solidFill>
                <a:latin typeface="Microsoft Sans Serif"/>
                <a:cs typeface="Microsoft Sans Serif"/>
              </a:rPr>
              <a:t>records</a:t>
            </a:r>
            <a:r>
              <a:rPr sz="2000" spc="-25" dirty="0">
                <a:solidFill>
                  <a:srgbClr val="292929"/>
                </a:solidFill>
                <a:latin typeface="Microsoft Sans Serif"/>
                <a:cs typeface="Microsoft Sans Serif"/>
              </a:rPr>
              <a:t> </a:t>
            </a:r>
            <a:r>
              <a:rPr sz="2000" spc="-45" dirty="0">
                <a:solidFill>
                  <a:srgbClr val="292929"/>
                </a:solidFill>
                <a:latin typeface="Microsoft Sans Serif"/>
                <a:cs typeface="Microsoft Sans Serif"/>
              </a:rPr>
              <a:t>where</a:t>
            </a:r>
            <a:r>
              <a:rPr sz="2000" spc="-25"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a:t>
            </a:r>
            <a:r>
              <a:rPr sz="2000" spc="-25" dirty="0">
                <a:solidFill>
                  <a:srgbClr val="292929"/>
                </a:solidFill>
                <a:latin typeface="Microsoft Sans Serif"/>
                <a:cs typeface="Microsoft Sans Serif"/>
              </a:rPr>
              <a:t> sites </a:t>
            </a:r>
            <a:r>
              <a:rPr sz="2000" dirty="0">
                <a:solidFill>
                  <a:srgbClr val="292929"/>
                </a:solidFill>
                <a:latin typeface="Microsoft Sans Serif"/>
                <a:cs typeface="Microsoft Sans Serif"/>
              </a:rPr>
              <a:t>begin</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with</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string</a:t>
            </a:r>
            <a:r>
              <a:rPr sz="2000" spc="-25" dirty="0">
                <a:solidFill>
                  <a:srgbClr val="292929"/>
                </a:solidFill>
                <a:latin typeface="Microsoft Sans Serif"/>
                <a:cs typeface="Microsoft Sans Serif"/>
              </a:rPr>
              <a:t> </a:t>
            </a:r>
            <a:r>
              <a:rPr sz="2000" spc="-10" dirty="0">
                <a:solidFill>
                  <a:srgbClr val="292929"/>
                </a:solidFill>
                <a:latin typeface="Microsoft Sans Serif"/>
                <a:cs typeface="Microsoft Sans Serif"/>
              </a:rPr>
              <a:t>‘CCA’.</a:t>
            </a:r>
            <a:endParaRPr sz="2000" dirty="0">
              <a:latin typeface="Microsoft Sans Serif"/>
              <a:cs typeface="Microsoft Sans Serif"/>
            </a:endParaRPr>
          </a:p>
          <a:p>
            <a:pPr marL="241300" indent="-160655">
              <a:lnSpc>
                <a:spcPct val="100000"/>
              </a:lnSpc>
              <a:buChar char="-"/>
              <a:tabLst>
                <a:tab pos="241300" algn="l"/>
              </a:tabLst>
            </a:pPr>
            <a:r>
              <a:rPr sz="2000" spc="-35" dirty="0">
                <a:solidFill>
                  <a:srgbClr val="292929"/>
                </a:solidFill>
                <a:latin typeface="Microsoft Sans Serif"/>
                <a:cs typeface="Microsoft Sans Serif"/>
              </a:rPr>
              <a:t>Displaying</a:t>
            </a:r>
            <a:r>
              <a:rPr sz="2000" spc="-10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total</a:t>
            </a:r>
            <a:r>
              <a:rPr sz="2000" spc="-35" dirty="0">
                <a:solidFill>
                  <a:srgbClr val="292929"/>
                </a:solidFill>
                <a:latin typeface="Microsoft Sans Serif"/>
                <a:cs typeface="Microsoft Sans Serif"/>
              </a:rPr>
              <a:t> </a:t>
            </a:r>
            <a:r>
              <a:rPr sz="2000" spc="-30" dirty="0">
                <a:solidFill>
                  <a:srgbClr val="292929"/>
                </a:solidFill>
                <a:latin typeface="Microsoft Sans Serif"/>
                <a:cs typeface="Microsoft Sans Serif"/>
              </a:rPr>
              <a:t>payload </a:t>
            </a:r>
            <a:r>
              <a:rPr sz="2000" spc="-110" dirty="0">
                <a:solidFill>
                  <a:srgbClr val="292929"/>
                </a:solidFill>
                <a:latin typeface="Microsoft Sans Serif"/>
                <a:cs typeface="Microsoft Sans Serif"/>
              </a:rPr>
              <a:t>mass</a:t>
            </a:r>
            <a:r>
              <a:rPr sz="2000" spc="-25" dirty="0">
                <a:solidFill>
                  <a:srgbClr val="292929"/>
                </a:solidFill>
                <a:latin typeface="Microsoft Sans Serif"/>
                <a:cs typeface="Microsoft Sans Serif"/>
              </a:rPr>
              <a:t> carried</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by</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booster</a:t>
            </a:r>
            <a:r>
              <a:rPr sz="2000" spc="-30"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launched</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by</a:t>
            </a:r>
            <a:r>
              <a:rPr sz="2000" spc="-30" dirty="0">
                <a:solidFill>
                  <a:srgbClr val="292929"/>
                </a:solidFill>
                <a:latin typeface="Microsoft Sans Serif"/>
                <a:cs typeface="Microsoft Sans Serif"/>
              </a:rPr>
              <a:t> </a:t>
            </a:r>
            <a:r>
              <a:rPr sz="2000" spc="-165" dirty="0">
                <a:solidFill>
                  <a:srgbClr val="292929"/>
                </a:solidFill>
                <a:latin typeface="Microsoft Sans Serif"/>
                <a:cs typeface="Microsoft Sans Serif"/>
              </a:rPr>
              <a:t>NASA</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(CRS).</a:t>
            </a:r>
            <a:endParaRPr sz="2000" dirty="0">
              <a:latin typeface="Microsoft Sans Serif"/>
              <a:cs typeface="Microsoft Sans Serif"/>
            </a:endParaRPr>
          </a:p>
          <a:p>
            <a:pPr marL="241300" indent="-160655">
              <a:lnSpc>
                <a:spcPct val="100000"/>
              </a:lnSpc>
              <a:buChar char="-"/>
              <a:tabLst>
                <a:tab pos="241300" algn="l"/>
              </a:tabLst>
            </a:pPr>
            <a:r>
              <a:rPr sz="2000" spc="-35" dirty="0">
                <a:solidFill>
                  <a:srgbClr val="292929"/>
                </a:solidFill>
                <a:latin typeface="Microsoft Sans Serif"/>
                <a:cs typeface="Microsoft Sans Serif"/>
              </a:rPr>
              <a:t>Displaying</a:t>
            </a:r>
            <a:r>
              <a:rPr sz="2000" spc="-8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50" dirty="0">
                <a:solidFill>
                  <a:srgbClr val="292929"/>
                </a:solidFill>
                <a:latin typeface="Microsoft Sans Serif"/>
                <a:cs typeface="Microsoft Sans Serif"/>
              </a:rPr>
              <a:t> </a:t>
            </a:r>
            <a:r>
              <a:rPr sz="2000" spc="-85" dirty="0">
                <a:solidFill>
                  <a:srgbClr val="292929"/>
                </a:solidFill>
                <a:latin typeface="Microsoft Sans Serif"/>
                <a:cs typeface="Microsoft Sans Serif"/>
              </a:rPr>
              <a:t>average</a:t>
            </a:r>
            <a:r>
              <a:rPr sz="2000" spc="-50" dirty="0">
                <a:solidFill>
                  <a:srgbClr val="292929"/>
                </a:solidFill>
                <a:latin typeface="Microsoft Sans Serif"/>
                <a:cs typeface="Microsoft Sans Serif"/>
              </a:rPr>
              <a:t> </a:t>
            </a:r>
            <a:r>
              <a:rPr sz="2000" spc="-30" dirty="0">
                <a:solidFill>
                  <a:srgbClr val="292929"/>
                </a:solidFill>
                <a:latin typeface="Microsoft Sans Serif"/>
                <a:cs typeface="Microsoft Sans Serif"/>
              </a:rPr>
              <a:t>payload</a:t>
            </a:r>
            <a:r>
              <a:rPr sz="2000" spc="-50" dirty="0">
                <a:solidFill>
                  <a:srgbClr val="292929"/>
                </a:solidFill>
                <a:latin typeface="Microsoft Sans Serif"/>
                <a:cs typeface="Microsoft Sans Serif"/>
              </a:rPr>
              <a:t> </a:t>
            </a:r>
            <a:r>
              <a:rPr sz="2000" spc="-110" dirty="0">
                <a:solidFill>
                  <a:srgbClr val="292929"/>
                </a:solidFill>
                <a:latin typeface="Microsoft Sans Serif"/>
                <a:cs typeface="Microsoft Sans Serif"/>
              </a:rPr>
              <a:t>mass</a:t>
            </a:r>
            <a:r>
              <a:rPr sz="2000" spc="-25" dirty="0">
                <a:solidFill>
                  <a:srgbClr val="292929"/>
                </a:solidFill>
                <a:latin typeface="Microsoft Sans Serif"/>
                <a:cs typeface="Microsoft Sans Serif"/>
              </a:rPr>
              <a:t> carried</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by</a:t>
            </a:r>
            <a:r>
              <a:rPr sz="2000" spc="-55" dirty="0">
                <a:solidFill>
                  <a:srgbClr val="292929"/>
                </a:solidFill>
                <a:latin typeface="Microsoft Sans Serif"/>
                <a:cs typeface="Microsoft Sans Serif"/>
              </a:rPr>
              <a:t> </a:t>
            </a:r>
            <a:r>
              <a:rPr sz="2000" dirty="0">
                <a:solidFill>
                  <a:srgbClr val="292929"/>
                </a:solidFill>
                <a:latin typeface="Microsoft Sans Serif"/>
                <a:cs typeface="Microsoft Sans Serif"/>
              </a:rPr>
              <a:t>booster</a:t>
            </a:r>
            <a:r>
              <a:rPr sz="2000" spc="-50" dirty="0">
                <a:solidFill>
                  <a:srgbClr val="292929"/>
                </a:solidFill>
                <a:latin typeface="Microsoft Sans Serif"/>
                <a:cs typeface="Microsoft Sans Serif"/>
              </a:rPr>
              <a:t> </a:t>
            </a:r>
            <a:r>
              <a:rPr sz="2000" spc="-25" dirty="0">
                <a:solidFill>
                  <a:srgbClr val="292929"/>
                </a:solidFill>
                <a:latin typeface="Microsoft Sans Serif"/>
                <a:cs typeface="Microsoft Sans Serif"/>
              </a:rPr>
              <a:t>version</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F9</a:t>
            </a:r>
            <a:r>
              <a:rPr sz="2000" spc="-50" dirty="0">
                <a:solidFill>
                  <a:srgbClr val="292929"/>
                </a:solidFill>
                <a:latin typeface="Microsoft Sans Serif"/>
                <a:cs typeface="Microsoft Sans Serif"/>
              </a:rPr>
              <a:t> </a:t>
            </a:r>
            <a:r>
              <a:rPr sz="2000" spc="-10" dirty="0">
                <a:solidFill>
                  <a:srgbClr val="292929"/>
                </a:solidFill>
                <a:latin typeface="Microsoft Sans Serif"/>
                <a:cs typeface="Microsoft Sans Serif"/>
              </a:rPr>
              <a:t>v1.1.</a:t>
            </a:r>
            <a:endParaRPr sz="2000" dirty="0">
              <a:latin typeface="Microsoft Sans Serif"/>
              <a:cs typeface="Microsoft Sans Serif"/>
            </a:endParaRPr>
          </a:p>
          <a:p>
            <a:pPr marL="241300" indent="-160655">
              <a:lnSpc>
                <a:spcPct val="100000"/>
              </a:lnSpc>
              <a:buChar char="-"/>
              <a:tabLst>
                <a:tab pos="241300" algn="l"/>
              </a:tabLst>
            </a:pPr>
            <a:r>
              <a:rPr sz="2000" dirty="0">
                <a:solidFill>
                  <a:srgbClr val="292929"/>
                </a:solidFill>
                <a:latin typeface="Microsoft Sans Serif"/>
                <a:cs typeface="Microsoft Sans Serif"/>
              </a:rPr>
              <a:t>Listing</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date</a:t>
            </a:r>
            <a:r>
              <a:rPr sz="2000" spc="-35" dirty="0">
                <a:solidFill>
                  <a:srgbClr val="292929"/>
                </a:solidFill>
                <a:latin typeface="Microsoft Sans Serif"/>
                <a:cs typeface="Microsoft Sans Serif"/>
              </a:rPr>
              <a:t> </a:t>
            </a:r>
            <a:r>
              <a:rPr sz="2000" spc="-25" dirty="0">
                <a:solidFill>
                  <a:srgbClr val="292929"/>
                </a:solidFill>
                <a:latin typeface="Microsoft Sans Serif"/>
                <a:cs typeface="Microsoft Sans Serif"/>
              </a:rPr>
              <a:t>when</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first</a:t>
            </a:r>
            <a:r>
              <a:rPr sz="2000" spc="-25" dirty="0">
                <a:solidFill>
                  <a:srgbClr val="292929"/>
                </a:solidFill>
                <a:latin typeface="Microsoft Sans Serif"/>
                <a:cs typeface="Microsoft Sans Serif"/>
              </a:rPr>
              <a:t> </a:t>
            </a:r>
            <a:r>
              <a:rPr sz="2000" spc="-85" dirty="0">
                <a:solidFill>
                  <a:srgbClr val="292929"/>
                </a:solidFill>
                <a:latin typeface="Microsoft Sans Serif"/>
                <a:cs typeface="Microsoft Sans Serif"/>
              </a:rPr>
              <a:t>successful</a:t>
            </a:r>
            <a:r>
              <a:rPr sz="2000" spc="-35" dirty="0">
                <a:solidFill>
                  <a:srgbClr val="292929"/>
                </a:solidFill>
                <a:latin typeface="Microsoft Sans Serif"/>
                <a:cs typeface="Microsoft Sans Serif"/>
              </a:rPr>
              <a:t> </a:t>
            </a:r>
            <a:r>
              <a:rPr sz="2000" spc="-10" dirty="0">
                <a:solidFill>
                  <a:srgbClr val="292929"/>
                </a:solidFill>
                <a:latin typeface="Microsoft Sans Serif"/>
                <a:cs typeface="Microsoft Sans Serif"/>
              </a:rPr>
              <a:t>landing</a:t>
            </a:r>
            <a:r>
              <a:rPr sz="2000" spc="-35" dirty="0">
                <a:solidFill>
                  <a:srgbClr val="292929"/>
                </a:solidFill>
                <a:latin typeface="Microsoft Sans Serif"/>
                <a:cs typeface="Microsoft Sans Serif"/>
              </a:rPr>
              <a:t> </a:t>
            </a:r>
            <a:r>
              <a:rPr sz="2000" spc="-30" dirty="0">
                <a:solidFill>
                  <a:srgbClr val="292929"/>
                </a:solidFill>
                <a:latin typeface="Microsoft Sans Serif"/>
                <a:cs typeface="Microsoft Sans Serif"/>
              </a:rPr>
              <a:t>outcome </a:t>
            </a:r>
            <a:r>
              <a:rPr sz="2000" dirty="0">
                <a:solidFill>
                  <a:srgbClr val="292929"/>
                </a:solidFill>
                <a:latin typeface="Microsoft Sans Serif"/>
                <a:cs typeface="Microsoft Sans Serif"/>
              </a:rPr>
              <a:t>in</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ground</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pad</a:t>
            </a:r>
            <a:r>
              <a:rPr sz="2000" spc="-35" dirty="0">
                <a:solidFill>
                  <a:srgbClr val="292929"/>
                </a:solidFill>
                <a:latin typeface="Microsoft Sans Serif"/>
                <a:cs typeface="Microsoft Sans Serif"/>
              </a:rPr>
              <a:t> </a:t>
            </a:r>
            <a:r>
              <a:rPr sz="2000" spc="-75" dirty="0">
                <a:solidFill>
                  <a:srgbClr val="292929"/>
                </a:solidFill>
                <a:latin typeface="Microsoft Sans Serif"/>
                <a:cs typeface="Microsoft Sans Serif"/>
              </a:rPr>
              <a:t>was</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achieved.</a:t>
            </a:r>
            <a:endParaRPr sz="2000" dirty="0">
              <a:latin typeface="Microsoft Sans Serif"/>
              <a:cs typeface="Microsoft Sans Serif"/>
            </a:endParaRPr>
          </a:p>
          <a:p>
            <a:pPr marL="233045" marR="5080" indent="-152400">
              <a:lnSpc>
                <a:spcPct val="100000"/>
              </a:lnSpc>
              <a:buChar char="-"/>
              <a:tabLst>
                <a:tab pos="233045" algn="l"/>
                <a:tab pos="241300" algn="l"/>
              </a:tabLst>
            </a:pPr>
            <a:r>
              <a:rPr sz="2000" dirty="0">
                <a:solidFill>
                  <a:srgbClr val="292929"/>
                </a:solidFill>
                <a:latin typeface="Microsoft Sans Serif"/>
                <a:cs typeface="Microsoft Sans Serif"/>
              </a:rPr>
              <a:t>	Listing</a:t>
            </a:r>
            <a:r>
              <a:rPr sz="2000" spc="-7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45" dirty="0">
                <a:solidFill>
                  <a:srgbClr val="292929"/>
                </a:solidFill>
                <a:latin typeface="Microsoft Sans Serif"/>
                <a:cs typeface="Microsoft Sans Serif"/>
              </a:rPr>
              <a:t> </a:t>
            </a:r>
            <a:r>
              <a:rPr sz="2000" spc="-95" dirty="0">
                <a:solidFill>
                  <a:srgbClr val="292929"/>
                </a:solidFill>
                <a:latin typeface="Microsoft Sans Serif"/>
                <a:cs typeface="Microsoft Sans Serif"/>
              </a:rPr>
              <a:t>names</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17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45" dirty="0">
                <a:solidFill>
                  <a:srgbClr val="292929"/>
                </a:solidFill>
                <a:latin typeface="Microsoft Sans Serif"/>
                <a:cs typeface="Microsoft Sans Serif"/>
              </a:rPr>
              <a:t> </a:t>
            </a:r>
            <a:r>
              <a:rPr sz="2000" spc="-10" dirty="0">
                <a:solidFill>
                  <a:srgbClr val="292929"/>
                </a:solidFill>
                <a:latin typeface="Microsoft Sans Serif"/>
                <a:cs typeface="Microsoft Sans Serif"/>
              </a:rPr>
              <a:t>boosters</a:t>
            </a:r>
            <a:r>
              <a:rPr sz="2000" spc="-45" dirty="0">
                <a:solidFill>
                  <a:srgbClr val="292929"/>
                </a:solidFill>
                <a:latin typeface="Microsoft Sans Serif"/>
                <a:cs typeface="Microsoft Sans Serif"/>
              </a:rPr>
              <a:t> </a:t>
            </a:r>
            <a:r>
              <a:rPr sz="2000" spc="-20" dirty="0">
                <a:solidFill>
                  <a:srgbClr val="292929"/>
                </a:solidFill>
                <a:latin typeface="Microsoft Sans Serif"/>
                <a:cs typeface="Microsoft Sans Serif"/>
              </a:rPr>
              <a:t>which</a:t>
            </a:r>
            <a:r>
              <a:rPr sz="2000" spc="-45" dirty="0">
                <a:solidFill>
                  <a:srgbClr val="292929"/>
                </a:solidFill>
                <a:latin typeface="Microsoft Sans Serif"/>
                <a:cs typeface="Microsoft Sans Serif"/>
              </a:rPr>
              <a:t> </a:t>
            </a:r>
            <a:r>
              <a:rPr sz="2000" spc="-85" dirty="0">
                <a:solidFill>
                  <a:srgbClr val="292929"/>
                </a:solidFill>
                <a:latin typeface="Microsoft Sans Serif"/>
                <a:cs typeface="Microsoft Sans Serif"/>
              </a:rPr>
              <a:t>have</a:t>
            </a:r>
            <a:r>
              <a:rPr sz="2000" spc="-45" dirty="0">
                <a:solidFill>
                  <a:srgbClr val="292929"/>
                </a:solidFill>
                <a:latin typeface="Microsoft Sans Serif"/>
                <a:cs typeface="Microsoft Sans Serif"/>
              </a:rPr>
              <a:t> </a:t>
            </a:r>
            <a:r>
              <a:rPr sz="2000" spc="-114" dirty="0">
                <a:solidFill>
                  <a:srgbClr val="292929"/>
                </a:solidFill>
                <a:latin typeface="Microsoft Sans Serif"/>
                <a:cs typeface="Microsoft Sans Serif"/>
              </a:rPr>
              <a:t>success</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in</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drone</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ship</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45" dirty="0">
                <a:solidFill>
                  <a:srgbClr val="292929"/>
                </a:solidFill>
                <a:latin typeface="Microsoft Sans Serif"/>
                <a:cs typeface="Microsoft Sans Serif"/>
              </a:rPr>
              <a:t> </a:t>
            </a:r>
            <a:r>
              <a:rPr sz="2000" spc="-85" dirty="0">
                <a:solidFill>
                  <a:srgbClr val="292929"/>
                </a:solidFill>
                <a:latin typeface="Microsoft Sans Serif"/>
                <a:cs typeface="Microsoft Sans Serif"/>
              </a:rPr>
              <a:t>have</a:t>
            </a:r>
            <a:r>
              <a:rPr sz="2000" spc="-45" dirty="0">
                <a:solidFill>
                  <a:srgbClr val="292929"/>
                </a:solidFill>
                <a:latin typeface="Microsoft Sans Serif"/>
                <a:cs typeface="Microsoft Sans Serif"/>
              </a:rPr>
              <a:t> </a:t>
            </a:r>
            <a:r>
              <a:rPr sz="2000" spc="-30" dirty="0">
                <a:solidFill>
                  <a:srgbClr val="292929"/>
                </a:solidFill>
                <a:latin typeface="Microsoft Sans Serif"/>
                <a:cs typeface="Microsoft Sans Serif"/>
              </a:rPr>
              <a:t>payload</a:t>
            </a:r>
            <a:r>
              <a:rPr sz="2000" spc="-45" dirty="0">
                <a:solidFill>
                  <a:srgbClr val="292929"/>
                </a:solidFill>
                <a:latin typeface="Microsoft Sans Serif"/>
                <a:cs typeface="Microsoft Sans Serif"/>
              </a:rPr>
              <a:t> </a:t>
            </a:r>
            <a:r>
              <a:rPr sz="2000" spc="-30" dirty="0">
                <a:solidFill>
                  <a:srgbClr val="292929"/>
                </a:solidFill>
                <a:latin typeface="Microsoft Sans Serif"/>
                <a:cs typeface="Microsoft Sans Serif"/>
              </a:rPr>
              <a:t>mass </a:t>
            </a:r>
            <a:r>
              <a:rPr sz="2000" spc="-20" dirty="0">
                <a:solidFill>
                  <a:srgbClr val="292929"/>
                </a:solidFill>
                <a:latin typeface="Microsoft Sans Serif"/>
                <a:cs typeface="Microsoft Sans Serif"/>
              </a:rPr>
              <a:t>greater</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than</a:t>
            </a:r>
            <a:r>
              <a:rPr sz="2000" spc="-35" dirty="0">
                <a:solidFill>
                  <a:srgbClr val="292929"/>
                </a:solidFill>
                <a:latin typeface="Microsoft Sans Serif"/>
                <a:cs typeface="Microsoft Sans Serif"/>
              </a:rPr>
              <a:t> </a:t>
            </a:r>
            <a:r>
              <a:rPr sz="2000" spc="85" dirty="0">
                <a:solidFill>
                  <a:srgbClr val="292929"/>
                </a:solidFill>
                <a:latin typeface="Microsoft Sans Serif"/>
                <a:cs typeface="Microsoft Sans Serif"/>
              </a:rPr>
              <a:t>4000</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but</a:t>
            </a:r>
            <a:r>
              <a:rPr sz="2000" spc="-30" dirty="0">
                <a:solidFill>
                  <a:srgbClr val="292929"/>
                </a:solidFill>
                <a:latin typeface="Microsoft Sans Serif"/>
                <a:cs typeface="Microsoft Sans Serif"/>
              </a:rPr>
              <a:t> </a:t>
            </a:r>
            <a:r>
              <a:rPr sz="2000" spc="-60" dirty="0">
                <a:solidFill>
                  <a:srgbClr val="292929"/>
                </a:solidFill>
                <a:latin typeface="Microsoft Sans Serif"/>
                <a:cs typeface="Microsoft Sans Serif"/>
              </a:rPr>
              <a:t>less</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than</a:t>
            </a:r>
            <a:r>
              <a:rPr sz="2000" spc="-30" dirty="0">
                <a:solidFill>
                  <a:srgbClr val="292929"/>
                </a:solidFill>
                <a:latin typeface="Microsoft Sans Serif"/>
                <a:cs typeface="Microsoft Sans Serif"/>
              </a:rPr>
              <a:t> </a:t>
            </a:r>
            <a:r>
              <a:rPr sz="2000" spc="40" dirty="0">
                <a:solidFill>
                  <a:srgbClr val="292929"/>
                </a:solidFill>
                <a:latin typeface="Microsoft Sans Serif"/>
                <a:cs typeface="Microsoft Sans Serif"/>
              </a:rPr>
              <a:t>6000.</a:t>
            </a:r>
            <a:endParaRPr sz="2000" dirty="0">
              <a:latin typeface="Microsoft Sans Serif"/>
              <a:cs typeface="Microsoft Sans Serif"/>
            </a:endParaRPr>
          </a:p>
          <a:p>
            <a:pPr marL="241300" indent="-160655">
              <a:lnSpc>
                <a:spcPct val="100000"/>
              </a:lnSpc>
              <a:buChar char="-"/>
              <a:tabLst>
                <a:tab pos="241300" algn="l"/>
              </a:tabLst>
            </a:pPr>
            <a:r>
              <a:rPr sz="2000" dirty="0">
                <a:solidFill>
                  <a:srgbClr val="292929"/>
                </a:solidFill>
                <a:latin typeface="Microsoft Sans Serif"/>
                <a:cs typeface="Microsoft Sans Serif"/>
              </a:rPr>
              <a:t>Listing</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total</a:t>
            </a:r>
            <a:r>
              <a:rPr sz="2000" spc="-30" dirty="0">
                <a:solidFill>
                  <a:srgbClr val="292929"/>
                </a:solidFill>
                <a:latin typeface="Microsoft Sans Serif"/>
                <a:cs typeface="Microsoft Sans Serif"/>
              </a:rPr>
              <a:t> </a:t>
            </a:r>
            <a:r>
              <a:rPr sz="2000" spc="-25" dirty="0">
                <a:solidFill>
                  <a:srgbClr val="292929"/>
                </a:solidFill>
                <a:latin typeface="Microsoft Sans Serif"/>
                <a:cs typeface="Microsoft Sans Serif"/>
              </a:rPr>
              <a:t>number</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00" dirty="0">
                <a:solidFill>
                  <a:srgbClr val="292929"/>
                </a:solidFill>
                <a:latin typeface="Microsoft Sans Serif"/>
                <a:cs typeface="Microsoft Sans Serif"/>
              </a:rPr>
              <a:t> </a:t>
            </a:r>
            <a:r>
              <a:rPr sz="2000" spc="-85" dirty="0">
                <a:solidFill>
                  <a:srgbClr val="292929"/>
                </a:solidFill>
                <a:latin typeface="Microsoft Sans Serif"/>
                <a:cs typeface="Microsoft Sans Serif"/>
              </a:rPr>
              <a:t>successful</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25" dirty="0">
                <a:solidFill>
                  <a:srgbClr val="292929"/>
                </a:solidFill>
                <a:latin typeface="Microsoft Sans Serif"/>
                <a:cs typeface="Microsoft Sans Serif"/>
              </a:rPr>
              <a:t> </a:t>
            </a:r>
            <a:r>
              <a:rPr sz="2000" spc="-20" dirty="0">
                <a:solidFill>
                  <a:srgbClr val="292929"/>
                </a:solidFill>
                <a:latin typeface="Microsoft Sans Serif"/>
                <a:cs typeface="Microsoft Sans Serif"/>
              </a:rPr>
              <a:t>failure</a:t>
            </a:r>
            <a:r>
              <a:rPr sz="2000" spc="-30" dirty="0">
                <a:solidFill>
                  <a:srgbClr val="292929"/>
                </a:solidFill>
                <a:latin typeface="Microsoft Sans Serif"/>
                <a:cs typeface="Microsoft Sans Serif"/>
              </a:rPr>
              <a:t> </a:t>
            </a:r>
            <a:r>
              <a:rPr sz="2000" spc="-40" dirty="0">
                <a:solidFill>
                  <a:srgbClr val="292929"/>
                </a:solidFill>
                <a:latin typeface="Microsoft Sans Serif"/>
                <a:cs typeface="Microsoft Sans Serif"/>
              </a:rPr>
              <a:t>mission</a:t>
            </a:r>
            <a:r>
              <a:rPr sz="2000" spc="-25" dirty="0">
                <a:solidFill>
                  <a:srgbClr val="292929"/>
                </a:solidFill>
                <a:latin typeface="Microsoft Sans Serif"/>
                <a:cs typeface="Microsoft Sans Serif"/>
              </a:rPr>
              <a:t> </a:t>
            </a:r>
            <a:r>
              <a:rPr sz="2000" spc="-10" dirty="0">
                <a:solidFill>
                  <a:srgbClr val="292929"/>
                </a:solidFill>
                <a:latin typeface="Microsoft Sans Serif"/>
                <a:cs typeface="Microsoft Sans Serif"/>
              </a:rPr>
              <a:t>outcomes.</a:t>
            </a:r>
            <a:endParaRPr sz="2000" dirty="0">
              <a:latin typeface="Microsoft Sans Serif"/>
              <a:cs typeface="Microsoft Sans Serif"/>
            </a:endParaRPr>
          </a:p>
          <a:p>
            <a:pPr marL="241300" indent="-160655">
              <a:lnSpc>
                <a:spcPct val="100000"/>
              </a:lnSpc>
              <a:buChar char="-"/>
              <a:tabLst>
                <a:tab pos="241300" algn="l"/>
              </a:tabLst>
            </a:pPr>
            <a:r>
              <a:rPr sz="2000" dirty="0">
                <a:solidFill>
                  <a:srgbClr val="292929"/>
                </a:solidFill>
                <a:latin typeface="Microsoft Sans Serif"/>
                <a:cs typeface="Microsoft Sans Serif"/>
              </a:rPr>
              <a:t>Listing</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a:t>
            </a:r>
            <a:r>
              <a:rPr sz="2000" spc="-95" dirty="0">
                <a:solidFill>
                  <a:srgbClr val="292929"/>
                </a:solidFill>
                <a:latin typeface="Microsoft Sans Serif"/>
                <a:cs typeface="Microsoft Sans Serif"/>
              </a:rPr>
              <a:t>names</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19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a:t>
            </a:r>
            <a:r>
              <a:rPr sz="2000" spc="-40" dirty="0">
                <a:solidFill>
                  <a:srgbClr val="292929"/>
                </a:solidFill>
                <a:latin typeface="Microsoft Sans Serif"/>
                <a:cs typeface="Microsoft Sans Serif"/>
              </a:rPr>
              <a:t>booster_versions</a:t>
            </a:r>
            <a:r>
              <a:rPr sz="2000" spc="-30" dirty="0">
                <a:solidFill>
                  <a:srgbClr val="292929"/>
                </a:solidFill>
                <a:latin typeface="Microsoft Sans Serif"/>
                <a:cs typeface="Microsoft Sans Serif"/>
              </a:rPr>
              <a:t> </a:t>
            </a:r>
            <a:r>
              <a:rPr sz="2000" spc="-20" dirty="0">
                <a:solidFill>
                  <a:srgbClr val="292929"/>
                </a:solidFill>
                <a:latin typeface="Microsoft Sans Serif"/>
                <a:cs typeface="Microsoft Sans Serif"/>
              </a:rPr>
              <a:t>which</a:t>
            </a:r>
            <a:r>
              <a:rPr sz="2000" spc="-35" dirty="0">
                <a:solidFill>
                  <a:srgbClr val="292929"/>
                </a:solidFill>
                <a:latin typeface="Microsoft Sans Serif"/>
                <a:cs typeface="Microsoft Sans Serif"/>
              </a:rPr>
              <a:t> </a:t>
            </a:r>
            <a:r>
              <a:rPr sz="2000" spc="-85" dirty="0">
                <a:solidFill>
                  <a:srgbClr val="292929"/>
                </a:solidFill>
                <a:latin typeface="Microsoft Sans Serif"/>
                <a:cs typeface="Microsoft Sans Serif"/>
              </a:rPr>
              <a:t>have</a:t>
            </a:r>
            <a:r>
              <a:rPr sz="2000" spc="-35" dirty="0">
                <a:solidFill>
                  <a:srgbClr val="292929"/>
                </a:solidFill>
                <a:latin typeface="Microsoft Sans Serif"/>
                <a:cs typeface="Microsoft Sans Serif"/>
              </a:rPr>
              <a:t> </a:t>
            </a:r>
            <a:r>
              <a:rPr sz="2000" spc="-25" dirty="0">
                <a:solidFill>
                  <a:srgbClr val="292929"/>
                </a:solidFill>
                <a:latin typeface="Microsoft Sans Serif"/>
                <a:cs typeface="Microsoft Sans Serif"/>
              </a:rPr>
              <a:t>carried</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a:t>
            </a:r>
            <a:r>
              <a:rPr sz="2000" spc="-80" dirty="0">
                <a:solidFill>
                  <a:srgbClr val="292929"/>
                </a:solidFill>
                <a:latin typeface="Microsoft Sans Serif"/>
                <a:cs typeface="Microsoft Sans Serif"/>
              </a:rPr>
              <a:t>maximum</a:t>
            </a:r>
            <a:r>
              <a:rPr sz="2000" spc="-35" dirty="0">
                <a:solidFill>
                  <a:srgbClr val="292929"/>
                </a:solidFill>
                <a:latin typeface="Microsoft Sans Serif"/>
                <a:cs typeface="Microsoft Sans Serif"/>
              </a:rPr>
              <a:t> </a:t>
            </a:r>
            <a:r>
              <a:rPr sz="2000" spc="-30" dirty="0">
                <a:solidFill>
                  <a:srgbClr val="292929"/>
                </a:solidFill>
                <a:latin typeface="Microsoft Sans Serif"/>
                <a:cs typeface="Microsoft Sans Serif"/>
              </a:rPr>
              <a:t>payload </a:t>
            </a:r>
            <a:r>
              <a:rPr sz="2000" spc="-10" dirty="0">
                <a:solidFill>
                  <a:srgbClr val="292929"/>
                </a:solidFill>
                <a:latin typeface="Microsoft Sans Serif"/>
                <a:cs typeface="Microsoft Sans Serif"/>
              </a:rPr>
              <a:t>mass.</a:t>
            </a:r>
            <a:endParaRPr sz="2000" dirty="0">
              <a:latin typeface="Microsoft Sans Serif"/>
              <a:cs typeface="Microsoft Sans Serif"/>
            </a:endParaRPr>
          </a:p>
          <a:p>
            <a:pPr marL="233045" marR="232410" indent="-152400">
              <a:lnSpc>
                <a:spcPct val="100000"/>
              </a:lnSpc>
              <a:buChar char="-"/>
              <a:tabLst>
                <a:tab pos="233045" algn="l"/>
                <a:tab pos="241300" algn="l"/>
              </a:tabLst>
            </a:pPr>
            <a:r>
              <a:rPr sz="2000" dirty="0">
                <a:solidFill>
                  <a:srgbClr val="292929"/>
                </a:solidFill>
                <a:latin typeface="Microsoft Sans Serif"/>
                <a:cs typeface="Microsoft Sans Serif"/>
              </a:rPr>
              <a:t>	Listing</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failed</a:t>
            </a:r>
            <a:r>
              <a:rPr sz="2000" spc="-60" dirty="0">
                <a:solidFill>
                  <a:srgbClr val="292929"/>
                </a:solidFill>
                <a:latin typeface="Microsoft Sans Serif"/>
                <a:cs typeface="Microsoft Sans Serif"/>
              </a:rPr>
              <a:t> </a:t>
            </a:r>
            <a:r>
              <a:rPr sz="2000" spc="-45" dirty="0">
                <a:solidFill>
                  <a:srgbClr val="292929"/>
                </a:solidFill>
                <a:latin typeface="Microsoft Sans Serif"/>
                <a:cs typeface="Microsoft Sans Serif"/>
              </a:rPr>
              <a:t>landing_outcomes</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in</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drone</a:t>
            </a:r>
            <a:r>
              <a:rPr sz="2000" spc="-60" dirty="0">
                <a:solidFill>
                  <a:srgbClr val="292929"/>
                </a:solidFill>
                <a:latin typeface="Microsoft Sans Serif"/>
                <a:cs typeface="Microsoft Sans Serif"/>
              </a:rPr>
              <a:t> </a:t>
            </a:r>
            <a:r>
              <a:rPr sz="2000" spc="-45" dirty="0">
                <a:solidFill>
                  <a:srgbClr val="292929"/>
                </a:solidFill>
                <a:latin typeface="Microsoft Sans Serif"/>
                <a:cs typeface="Microsoft Sans Serif"/>
              </a:rPr>
              <a:t>ship,</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their</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booster</a:t>
            </a:r>
            <a:r>
              <a:rPr sz="2000" spc="-60" dirty="0">
                <a:solidFill>
                  <a:srgbClr val="292929"/>
                </a:solidFill>
                <a:latin typeface="Microsoft Sans Serif"/>
                <a:cs typeface="Microsoft Sans Serif"/>
              </a:rPr>
              <a:t> </a:t>
            </a:r>
            <a:r>
              <a:rPr sz="2000" spc="-55" dirty="0">
                <a:solidFill>
                  <a:srgbClr val="292929"/>
                </a:solidFill>
                <a:latin typeface="Microsoft Sans Serif"/>
                <a:cs typeface="Microsoft Sans Serif"/>
              </a:rPr>
              <a:t>versions,</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60"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a:t>
            </a:r>
            <a:r>
              <a:rPr sz="2000" spc="-60" dirty="0">
                <a:solidFill>
                  <a:srgbClr val="292929"/>
                </a:solidFill>
                <a:latin typeface="Microsoft Sans Serif"/>
                <a:cs typeface="Microsoft Sans Serif"/>
              </a:rPr>
              <a:t> </a:t>
            </a:r>
            <a:r>
              <a:rPr sz="2000" spc="-10" dirty="0">
                <a:solidFill>
                  <a:srgbClr val="292929"/>
                </a:solidFill>
                <a:latin typeface="Microsoft Sans Serif"/>
                <a:cs typeface="Microsoft Sans Serif"/>
              </a:rPr>
              <a:t>sites </a:t>
            </a:r>
            <a:r>
              <a:rPr sz="2000" spc="-95" dirty="0">
                <a:solidFill>
                  <a:srgbClr val="292929"/>
                </a:solidFill>
                <a:latin typeface="Microsoft Sans Serif"/>
                <a:cs typeface="Microsoft Sans Serif"/>
              </a:rPr>
              <a:t>names</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in </a:t>
            </a:r>
            <a:r>
              <a:rPr sz="2000" spc="-60" dirty="0">
                <a:solidFill>
                  <a:srgbClr val="292929"/>
                </a:solidFill>
                <a:latin typeface="Microsoft Sans Serif"/>
                <a:cs typeface="Microsoft Sans Serif"/>
              </a:rPr>
              <a:t>year</a:t>
            </a:r>
            <a:r>
              <a:rPr sz="2000" spc="-5" dirty="0">
                <a:solidFill>
                  <a:srgbClr val="292929"/>
                </a:solidFill>
                <a:latin typeface="Microsoft Sans Serif"/>
                <a:cs typeface="Microsoft Sans Serif"/>
              </a:rPr>
              <a:t> </a:t>
            </a:r>
            <a:r>
              <a:rPr sz="2000" spc="40" dirty="0">
                <a:solidFill>
                  <a:srgbClr val="292929"/>
                </a:solidFill>
                <a:latin typeface="Microsoft Sans Serif"/>
                <a:cs typeface="Microsoft Sans Serif"/>
              </a:rPr>
              <a:t>2015.</a:t>
            </a:r>
            <a:endParaRPr sz="2000" dirty="0">
              <a:latin typeface="Microsoft Sans Serif"/>
              <a:cs typeface="Microsoft Sans Serif"/>
            </a:endParaRPr>
          </a:p>
          <a:p>
            <a:pPr marL="233045" marR="885825" indent="-152400">
              <a:lnSpc>
                <a:spcPct val="100000"/>
              </a:lnSpc>
              <a:buChar char="-"/>
              <a:tabLst>
                <a:tab pos="233045" algn="l"/>
                <a:tab pos="241300" algn="l"/>
              </a:tabLst>
            </a:pPr>
            <a:r>
              <a:rPr sz="2000" dirty="0">
                <a:solidFill>
                  <a:srgbClr val="292929"/>
                </a:solidFill>
                <a:latin typeface="Microsoft Sans Serif"/>
                <a:cs typeface="Microsoft Sans Serif"/>
              </a:rPr>
              <a:t>	</a:t>
            </a:r>
            <a:r>
              <a:rPr sz="2000" spc="-105" dirty="0">
                <a:solidFill>
                  <a:srgbClr val="292929"/>
                </a:solidFill>
                <a:latin typeface="Microsoft Sans Serif"/>
                <a:cs typeface="Microsoft Sans Serif"/>
              </a:rPr>
              <a:t>Rank</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count</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10" dirty="0">
                <a:solidFill>
                  <a:srgbClr val="292929"/>
                </a:solidFill>
                <a:latin typeface="Microsoft Sans Serif"/>
                <a:cs typeface="Microsoft Sans Serif"/>
              </a:rPr>
              <a:t> </a:t>
            </a:r>
            <a:r>
              <a:rPr sz="2000" spc="-10" dirty="0">
                <a:solidFill>
                  <a:srgbClr val="292929"/>
                </a:solidFill>
                <a:latin typeface="Microsoft Sans Serif"/>
                <a:cs typeface="Microsoft Sans Serif"/>
              </a:rPr>
              <a:t>landing</a:t>
            </a:r>
            <a:r>
              <a:rPr sz="2000" spc="-15" dirty="0">
                <a:solidFill>
                  <a:srgbClr val="292929"/>
                </a:solidFill>
                <a:latin typeface="Microsoft Sans Serif"/>
                <a:cs typeface="Microsoft Sans Serif"/>
              </a:rPr>
              <a:t> </a:t>
            </a:r>
            <a:r>
              <a:rPr sz="2000" spc="-45" dirty="0">
                <a:solidFill>
                  <a:srgbClr val="292929"/>
                </a:solidFill>
                <a:latin typeface="Microsoft Sans Serif"/>
                <a:cs typeface="Microsoft Sans Serif"/>
              </a:rPr>
              <a:t>outcomes</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or</a:t>
            </a:r>
            <a:r>
              <a:rPr sz="2000" spc="-15" dirty="0">
                <a:solidFill>
                  <a:srgbClr val="292929"/>
                </a:solidFill>
                <a:latin typeface="Microsoft Sans Serif"/>
                <a:cs typeface="Microsoft Sans Serif"/>
              </a:rPr>
              <a:t> </a:t>
            </a:r>
            <a:r>
              <a:rPr sz="2000" spc="-114" dirty="0">
                <a:solidFill>
                  <a:srgbClr val="292929"/>
                </a:solidFill>
                <a:latin typeface="Microsoft Sans Serif"/>
                <a:cs typeface="Microsoft Sans Serif"/>
              </a:rPr>
              <a:t>success</a:t>
            </a:r>
            <a:r>
              <a:rPr sz="2000" spc="-20" dirty="0">
                <a:solidFill>
                  <a:srgbClr val="292929"/>
                </a:solidFill>
                <a:latin typeface="Microsoft Sans Serif"/>
                <a:cs typeface="Microsoft Sans Serif"/>
              </a:rPr>
              <a:t> </a:t>
            </a:r>
            <a:r>
              <a:rPr sz="2000" spc="-30" dirty="0">
                <a:solidFill>
                  <a:srgbClr val="292929"/>
                </a:solidFill>
                <a:latin typeface="Microsoft Sans Serif"/>
                <a:cs typeface="Microsoft Sans Serif"/>
              </a:rPr>
              <a:t>between</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date</a:t>
            </a:r>
            <a:r>
              <a:rPr sz="2000" spc="-15" dirty="0">
                <a:solidFill>
                  <a:srgbClr val="292929"/>
                </a:solidFill>
                <a:latin typeface="Microsoft Sans Serif"/>
                <a:cs typeface="Microsoft Sans Serif"/>
              </a:rPr>
              <a:t> </a:t>
            </a:r>
            <a:r>
              <a:rPr sz="2000" spc="70" dirty="0">
                <a:solidFill>
                  <a:srgbClr val="292929"/>
                </a:solidFill>
                <a:latin typeface="Microsoft Sans Serif"/>
                <a:cs typeface="Microsoft Sans Serif"/>
              </a:rPr>
              <a:t>2010-</a:t>
            </a:r>
            <a:r>
              <a:rPr sz="2000" spc="55" dirty="0">
                <a:solidFill>
                  <a:srgbClr val="292929"/>
                </a:solidFill>
                <a:latin typeface="Microsoft Sans Serif"/>
                <a:cs typeface="Microsoft Sans Serif"/>
              </a:rPr>
              <a:t>06-</a:t>
            </a:r>
            <a:r>
              <a:rPr sz="2000" spc="85" dirty="0">
                <a:solidFill>
                  <a:srgbClr val="292929"/>
                </a:solidFill>
                <a:latin typeface="Microsoft Sans Serif"/>
                <a:cs typeface="Microsoft Sans Serif"/>
              </a:rPr>
              <a:t>04</a:t>
            </a:r>
            <a:r>
              <a:rPr sz="2000" spc="-15" dirty="0">
                <a:solidFill>
                  <a:srgbClr val="292929"/>
                </a:solidFill>
                <a:latin typeface="Microsoft Sans Serif"/>
                <a:cs typeface="Microsoft Sans Serif"/>
              </a:rPr>
              <a:t> </a:t>
            </a:r>
            <a:r>
              <a:rPr sz="2000" spc="-25" dirty="0">
                <a:solidFill>
                  <a:srgbClr val="292929"/>
                </a:solidFill>
                <a:latin typeface="Microsoft Sans Serif"/>
                <a:cs typeface="Microsoft Sans Serif"/>
              </a:rPr>
              <a:t>and </a:t>
            </a:r>
            <a:r>
              <a:rPr sz="2000" spc="70" dirty="0">
                <a:solidFill>
                  <a:srgbClr val="292929"/>
                </a:solidFill>
                <a:latin typeface="Microsoft Sans Serif"/>
                <a:cs typeface="Microsoft Sans Serif"/>
              </a:rPr>
              <a:t>2017-</a:t>
            </a:r>
            <a:r>
              <a:rPr sz="2000" spc="55" dirty="0">
                <a:solidFill>
                  <a:srgbClr val="292929"/>
                </a:solidFill>
                <a:latin typeface="Microsoft Sans Serif"/>
                <a:cs typeface="Microsoft Sans Serif"/>
              </a:rPr>
              <a:t>03-</a:t>
            </a:r>
            <a:r>
              <a:rPr sz="2000" dirty="0">
                <a:solidFill>
                  <a:srgbClr val="292929"/>
                </a:solidFill>
                <a:latin typeface="Microsoft Sans Serif"/>
                <a:cs typeface="Microsoft Sans Serif"/>
              </a:rPr>
              <a:t>20,</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in</a:t>
            </a:r>
            <a:r>
              <a:rPr sz="2000" spc="40" dirty="0">
                <a:solidFill>
                  <a:srgbClr val="292929"/>
                </a:solidFill>
                <a:latin typeface="Microsoft Sans Serif"/>
                <a:cs typeface="Microsoft Sans Serif"/>
              </a:rPr>
              <a:t> </a:t>
            </a:r>
            <a:r>
              <a:rPr sz="2000" spc="-45" dirty="0">
                <a:solidFill>
                  <a:srgbClr val="292929"/>
                </a:solidFill>
                <a:latin typeface="Microsoft Sans Serif"/>
                <a:cs typeface="Microsoft Sans Serif"/>
              </a:rPr>
              <a:t>descending</a:t>
            </a:r>
            <a:r>
              <a:rPr sz="2000" spc="35" dirty="0">
                <a:solidFill>
                  <a:srgbClr val="292929"/>
                </a:solidFill>
                <a:latin typeface="Microsoft Sans Serif"/>
                <a:cs typeface="Microsoft Sans Serif"/>
              </a:rPr>
              <a:t> </a:t>
            </a:r>
            <a:r>
              <a:rPr sz="2000" spc="-10" dirty="0">
                <a:solidFill>
                  <a:srgbClr val="292929"/>
                </a:solidFill>
                <a:latin typeface="Microsoft Sans Serif"/>
                <a:cs typeface="Microsoft Sans Serif"/>
              </a:rPr>
              <a:t>order.</a:t>
            </a:r>
            <a:endParaRPr sz="2000" dirty="0">
              <a:latin typeface="Microsoft Sans Serif"/>
              <a:cs typeface="Microsoft Sans Serif"/>
            </a:endParaRPr>
          </a:p>
          <a:p>
            <a:pPr marL="12700">
              <a:lnSpc>
                <a:spcPct val="100000"/>
              </a:lnSpc>
              <a:spcBef>
                <a:spcPts val="969"/>
              </a:spcBef>
              <a:tabLst>
                <a:tab pos="6376035" algn="l"/>
              </a:tabLst>
            </a:pPr>
            <a:r>
              <a:rPr lang="en-IN" sz="1200" dirty="0">
                <a:latin typeface="Calibri"/>
                <a:cs typeface="Calibri"/>
                <a:hlinkClick r:id="rId3"/>
              </a:rPr>
              <a:t>https://github.com/16Brijesh10/APPLIED_DATA_SCIENCE_CAPSTONE/blob/main/week%202/EDA%20with%20sql%20lite/4%20jupyter-labs-EDA-sql-sqllite.ipynb</a:t>
            </a:r>
            <a:endParaRPr sz="1200" dirty="0">
              <a:latin typeface="Calibri"/>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object 3">
            <a:extLst>
              <a:ext uri="{FF2B5EF4-FFF2-40B4-BE49-F238E27FC236}">
                <a16:creationId xmlns:a16="http://schemas.microsoft.com/office/drawing/2014/main" id="{9474851D-3E4F-369D-D523-274C662C9C1A}"/>
              </a:ext>
            </a:extLst>
          </p:cNvPr>
          <p:cNvSpPr txBox="1"/>
          <p:nvPr/>
        </p:nvSpPr>
        <p:spPr>
          <a:xfrm>
            <a:off x="928126" y="1384909"/>
            <a:ext cx="10357485" cy="4475480"/>
          </a:xfrm>
          <a:prstGeom prst="rect">
            <a:avLst/>
          </a:prstGeom>
        </p:spPr>
        <p:txBody>
          <a:bodyPr vert="horz" wrap="square" lIns="0" tIns="28575" rIns="0" bIns="0" rtlCol="0">
            <a:spAutoFit/>
          </a:bodyPr>
          <a:lstStyle/>
          <a:p>
            <a:pPr marL="12700" marR="5080" algn="just">
              <a:lnSpc>
                <a:spcPts val="2590"/>
              </a:lnSpc>
              <a:spcBef>
                <a:spcPts val="225"/>
              </a:spcBef>
            </a:pPr>
            <a:r>
              <a:rPr sz="2200" dirty="0">
                <a:latin typeface="Calibri"/>
                <a:cs typeface="Calibri"/>
              </a:rPr>
              <a:t>To</a:t>
            </a:r>
            <a:r>
              <a:rPr sz="2200" spc="180" dirty="0">
                <a:latin typeface="Calibri"/>
                <a:cs typeface="Calibri"/>
              </a:rPr>
              <a:t> </a:t>
            </a:r>
            <a:r>
              <a:rPr sz="2200" dirty="0">
                <a:latin typeface="Calibri"/>
                <a:cs typeface="Calibri"/>
              </a:rPr>
              <a:t>visualize</a:t>
            </a:r>
            <a:r>
              <a:rPr sz="2200" spc="195" dirty="0">
                <a:latin typeface="Calibri"/>
                <a:cs typeface="Calibri"/>
              </a:rPr>
              <a:t> </a:t>
            </a:r>
            <a:r>
              <a:rPr sz="2200" dirty="0">
                <a:latin typeface="Calibri"/>
                <a:cs typeface="Calibri"/>
              </a:rPr>
              <a:t>the</a:t>
            </a:r>
            <a:r>
              <a:rPr sz="2200" spc="185" dirty="0">
                <a:latin typeface="Calibri"/>
                <a:cs typeface="Calibri"/>
              </a:rPr>
              <a:t> </a:t>
            </a:r>
            <a:r>
              <a:rPr sz="2200" dirty="0">
                <a:latin typeface="Calibri"/>
                <a:cs typeface="Calibri"/>
              </a:rPr>
              <a:t>launch</a:t>
            </a:r>
            <a:r>
              <a:rPr sz="2200" spc="180" dirty="0">
                <a:latin typeface="Calibri"/>
                <a:cs typeface="Calibri"/>
              </a:rPr>
              <a:t> </a:t>
            </a:r>
            <a:r>
              <a:rPr sz="2200" dirty="0">
                <a:latin typeface="Calibri"/>
                <a:cs typeface="Calibri"/>
              </a:rPr>
              <a:t>data</a:t>
            </a:r>
            <a:r>
              <a:rPr sz="2200" spc="180" dirty="0">
                <a:latin typeface="Calibri"/>
                <a:cs typeface="Calibri"/>
              </a:rPr>
              <a:t> </a:t>
            </a:r>
            <a:r>
              <a:rPr sz="2200" dirty="0">
                <a:latin typeface="Calibri"/>
                <a:cs typeface="Calibri"/>
              </a:rPr>
              <a:t>into</a:t>
            </a:r>
            <a:r>
              <a:rPr sz="2200" spc="180" dirty="0">
                <a:latin typeface="Calibri"/>
                <a:cs typeface="Calibri"/>
              </a:rPr>
              <a:t> </a:t>
            </a:r>
            <a:r>
              <a:rPr sz="2200" dirty="0">
                <a:latin typeface="Calibri"/>
                <a:cs typeface="Calibri"/>
              </a:rPr>
              <a:t>an</a:t>
            </a:r>
            <a:r>
              <a:rPr sz="2200" spc="180" dirty="0">
                <a:latin typeface="Calibri"/>
                <a:cs typeface="Calibri"/>
              </a:rPr>
              <a:t> </a:t>
            </a:r>
            <a:r>
              <a:rPr sz="2200" dirty="0">
                <a:latin typeface="Calibri"/>
                <a:cs typeface="Calibri"/>
              </a:rPr>
              <a:t>interactive</a:t>
            </a:r>
            <a:r>
              <a:rPr sz="2200" spc="185" dirty="0">
                <a:latin typeface="Calibri"/>
                <a:cs typeface="Calibri"/>
              </a:rPr>
              <a:t> </a:t>
            </a:r>
            <a:r>
              <a:rPr sz="2200" dirty="0">
                <a:latin typeface="Calibri"/>
                <a:cs typeface="Calibri"/>
              </a:rPr>
              <a:t>map.</a:t>
            </a:r>
            <a:r>
              <a:rPr sz="2200" spc="175" dirty="0">
                <a:latin typeface="Calibri"/>
                <a:cs typeface="Calibri"/>
              </a:rPr>
              <a:t> </a:t>
            </a:r>
            <a:r>
              <a:rPr sz="2200" dirty="0">
                <a:latin typeface="Calibri"/>
                <a:cs typeface="Calibri"/>
              </a:rPr>
              <a:t>We</a:t>
            </a:r>
            <a:r>
              <a:rPr sz="2200" spc="185" dirty="0">
                <a:latin typeface="Calibri"/>
                <a:cs typeface="Calibri"/>
              </a:rPr>
              <a:t> </a:t>
            </a:r>
            <a:r>
              <a:rPr sz="2200" dirty="0">
                <a:latin typeface="Calibri"/>
                <a:cs typeface="Calibri"/>
              </a:rPr>
              <a:t>took</a:t>
            </a:r>
            <a:r>
              <a:rPr sz="2200" spc="185" dirty="0">
                <a:latin typeface="Calibri"/>
                <a:cs typeface="Calibri"/>
              </a:rPr>
              <a:t> </a:t>
            </a:r>
            <a:r>
              <a:rPr sz="2200" dirty="0">
                <a:latin typeface="Calibri"/>
                <a:cs typeface="Calibri"/>
              </a:rPr>
              <a:t>the</a:t>
            </a:r>
            <a:r>
              <a:rPr sz="2200" spc="185" dirty="0">
                <a:latin typeface="Calibri"/>
                <a:cs typeface="Calibri"/>
              </a:rPr>
              <a:t> </a:t>
            </a:r>
            <a:r>
              <a:rPr sz="2200" dirty="0">
                <a:latin typeface="Calibri"/>
                <a:cs typeface="Calibri"/>
              </a:rPr>
              <a:t>latitude</a:t>
            </a:r>
            <a:r>
              <a:rPr sz="2200" spc="185" dirty="0">
                <a:latin typeface="Calibri"/>
                <a:cs typeface="Calibri"/>
              </a:rPr>
              <a:t> </a:t>
            </a:r>
            <a:r>
              <a:rPr sz="2200" dirty="0">
                <a:latin typeface="Calibri"/>
                <a:cs typeface="Calibri"/>
              </a:rPr>
              <a:t>and</a:t>
            </a:r>
            <a:r>
              <a:rPr sz="2200" spc="180" dirty="0">
                <a:latin typeface="Calibri"/>
                <a:cs typeface="Calibri"/>
              </a:rPr>
              <a:t> </a:t>
            </a:r>
            <a:r>
              <a:rPr sz="2200" spc="-10" dirty="0">
                <a:latin typeface="Calibri"/>
                <a:cs typeface="Calibri"/>
              </a:rPr>
              <a:t>longitude </a:t>
            </a:r>
            <a:r>
              <a:rPr sz="2200" dirty="0">
                <a:latin typeface="Calibri"/>
                <a:cs typeface="Calibri"/>
              </a:rPr>
              <a:t>coordinates</a:t>
            </a:r>
            <a:r>
              <a:rPr sz="2200" spc="114" dirty="0">
                <a:latin typeface="Calibri"/>
                <a:cs typeface="Calibri"/>
              </a:rPr>
              <a:t> </a:t>
            </a:r>
            <a:r>
              <a:rPr sz="2200" dirty="0">
                <a:latin typeface="Calibri"/>
                <a:cs typeface="Calibri"/>
              </a:rPr>
              <a:t>at</a:t>
            </a:r>
            <a:r>
              <a:rPr sz="2200" spc="114" dirty="0">
                <a:latin typeface="Calibri"/>
                <a:cs typeface="Calibri"/>
              </a:rPr>
              <a:t> </a:t>
            </a:r>
            <a:r>
              <a:rPr sz="2200" dirty="0">
                <a:latin typeface="Calibri"/>
                <a:cs typeface="Calibri"/>
              </a:rPr>
              <a:t>each</a:t>
            </a:r>
            <a:r>
              <a:rPr sz="2200" spc="110" dirty="0">
                <a:latin typeface="Calibri"/>
                <a:cs typeface="Calibri"/>
              </a:rPr>
              <a:t> </a:t>
            </a:r>
            <a:r>
              <a:rPr sz="2200" dirty="0">
                <a:latin typeface="Calibri"/>
                <a:cs typeface="Calibri"/>
              </a:rPr>
              <a:t>launch</a:t>
            </a:r>
            <a:r>
              <a:rPr sz="2200" spc="110" dirty="0">
                <a:latin typeface="Calibri"/>
                <a:cs typeface="Calibri"/>
              </a:rPr>
              <a:t> </a:t>
            </a:r>
            <a:r>
              <a:rPr sz="2200" dirty="0">
                <a:latin typeface="Calibri"/>
                <a:cs typeface="Calibri"/>
              </a:rPr>
              <a:t>site</a:t>
            </a:r>
            <a:r>
              <a:rPr sz="2200" spc="120" dirty="0">
                <a:latin typeface="Calibri"/>
                <a:cs typeface="Calibri"/>
              </a:rPr>
              <a:t> </a:t>
            </a:r>
            <a:r>
              <a:rPr sz="2200" dirty="0">
                <a:latin typeface="Calibri"/>
                <a:cs typeface="Calibri"/>
              </a:rPr>
              <a:t>and</a:t>
            </a:r>
            <a:r>
              <a:rPr sz="2200" spc="110" dirty="0">
                <a:latin typeface="Calibri"/>
                <a:cs typeface="Calibri"/>
              </a:rPr>
              <a:t> </a:t>
            </a:r>
            <a:r>
              <a:rPr sz="2200" dirty="0">
                <a:latin typeface="Calibri"/>
                <a:cs typeface="Calibri"/>
              </a:rPr>
              <a:t>added</a:t>
            </a:r>
            <a:r>
              <a:rPr sz="2200" spc="114" dirty="0">
                <a:latin typeface="Calibri"/>
                <a:cs typeface="Calibri"/>
              </a:rPr>
              <a:t> </a:t>
            </a:r>
            <a:r>
              <a:rPr sz="2200" dirty="0">
                <a:latin typeface="Calibri"/>
                <a:cs typeface="Calibri"/>
              </a:rPr>
              <a:t>a</a:t>
            </a:r>
            <a:r>
              <a:rPr sz="2200" spc="110" dirty="0">
                <a:latin typeface="Calibri"/>
                <a:cs typeface="Calibri"/>
              </a:rPr>
              <a:t> </a:t>
            </a:r>
            <a:r>
              <a:rPr sz="2200" dirty="0">
                <a:latin typeface="Calibri"/>
                <a:cs typeface="Calibri"/>
              </a:rPr>
              <a:t>circle</a:t>
            </a:r>
            <a:r>
              <a:rPr sz="2200" spc="120" dirty="0">
                <a:latin typeface="Calibri"/>
                <a:cs typeface="Calibri"/>
              </a:rPr>
              <a:t> </a:t>
            </a:r>
            <a:r>
              <a:rPr sz="2200" dirty="0">
                <a:latin typeface="Calibri"/>
                <a:cs typeface="Calibri"/>
              </a:rPr>
              <a:t>marker</a:t>
            </a:r>
            <a:r>
              <a:rPr sz="2200" spc="110" dirty="0">
                <a:latin typeface="Calibri"/>
                <a:cs typeface="Calibri"/>
              </a:rPr>
              <a:t> </a:t>
            </a:r>
            <a:r>
              <a:rPr sz="2200" dirty="0">
                <a:latin typeface="Calibri"/>
                <a:cs typeface="Calibri"/>
              </a:rPr>
              <a:t>around</a:t>
            </a:r>
            <a:r>
              <a:rPr sz="2200" spc="110" dirty="0">
                <a:latin typeface="Calibri"/>
                <a:cs typeface="Calibri"/>
              </a:rPr>
              <a:t> </a:t>
            </a:r>
            <a:r>
              <a:rPr sz="2200" dirty="0">
                <a:latin typeface="Calibri"/>
                <a:cs typeface="Calibri"/>
              </a:rPr>
              <a:t>each</a:t>
            </a:r>
            <a:r>
              <a:rPr sz="2200" spc="110" dirty="0">
                <a:latin typeface="Calibri"/>
                <a:cs typeface="Calibri"/>
              </a:rPr>
              <a:t> </a:t>
            </a:r>
            <a:r>
              <a:rPr sz="2200" dirty="0">
                <a:latin typeface="Calibri"/>
                <a:cs typeface="Calibri"/>
              </a:rPr>
              <a:t>launch</a:t>
            </a:r>
            <a:r>
              <a:rPr sz="2200" spc="114" dirty="0">
                <a:latin typeface="Calibri"/>
                <a:cs typeface="Calibri"/>
              </a:rPr>
              <a:t> </a:t>
            </a:r>
            <a:r>
              <a:rPr sz="2200" dirty="0">
                <a:latin typeface="Calibri"/>
                <a:cs typeface="Calibri"/>
              </a:rPr>
              <a:t>site</a:t>
            </a:r>
            <a:r>
              <a:rPr sz="2200" spc="120" dirty="0">
                <a:latin typeface="Calibri"/>
                <a:cs typeface="Calibri"/>
              </a:rPr>
              <a:t> </a:t>
            </a:r>
            <a:r>
              <a:rPr sz="2200" dirty="0">
                <a:latin typeface="Calibri"/>
                <a:cs typeface="Calibri"/>
              </a:rPr>
              <a:t>with</a:t>
            </a:r>
            <a:r>
              <a:rPr sz="2200" spc="110" dirty="0">
                <a:latin typeface="Calibri"/>
                <a:cs typeface="Calibri"/>
              </a:rPr>
              <a:t> </a:t>
            </a:r>
            <a:r>
              <a:rPr sz="2200" spc="-50" dirty="0">
                <a:latin typeface="Calibri"/>
                <a:cs typeface="Calibri"/>
              </a:rPr>
              <a:t>a </a:t>
            </a:r>
            <a:r>
              <a:rPr sz="2200" dirty="0">
                <a:latin typeface="Calibri"/>
                <a:cs typeface="Calibri"/>
              </a:rPr>
              <a:t>label</a:t>
            </a:r>
            <a:r>
              <a:rPr sz="2200" spc="-35" dirty="0">
                <a:latin typeface="Calibri"/>
                <a:cs typeface="Calibri"/>
              </a:rPr>
              <a:t> </a:t>
            </a:r>
            <a:r>
              <a:rPr sz="2200" dirty="0">
                <a:latin typeface="Calibri"/>
                <a:cs typeface="Calibri"/>
              </a:rPr>
              <a:t>of</a:t>
            </a:r>
            <a:r>
              <a:rPr sz="2200" spc="-25" dirty="0">
                <a:latin typeface="Calibri"/>
                <a:cs typeface="Calibri"/>
              </a:rPr>
              <a:t> </a:t>
            </a:r>
            <a:r>
              <a:rPr sz="2200" dirty="0">
                <a:latin typeface="Calibri"/>
                <a:cs typeface="Calibri"/>
              </a:rPr>
              <a:t>the</a:t>
            </a:r>
            <a:r>
              <a:rPr sz="2200" spc="-15" dirty="0">
                <a:latin typeface="Calibri"/>
                <a:cs typeface="Calibri"/>
              </a:rPr>
              <a:t> </a:t>
            </a:r>
            <a:r>
              <a:rPr sz="2200" dirty="0">
                <a:latin typeface="Calibri"/>
                <a:cs typeface="Calibri"/>
              </a:rPr>
              <a:t>name</a:t>
            </a:r>
            <a:r>
              <a:rPr sz="2200" spc="-25" dirty="0">
                <a:latin typeface="Calibri"/>
                <a:cs typeface="Calibri"/>
              </a:rPr>
              <a:t> </a:t>
            </a:r>
            <a:r>
              <a:rPr sz="2200" dirty="0">
                <a:latin typeface="Calibri"/>
                <a:cs typeface="Calibri"/>
              </a:rPr>
              <a:t>of</a:t>
            </a:r>
            <a:r>
              <a:rPr sz="2200" spc="-25" dirty="0">
                <a:latin typeface="Calibri"/>
                <a:cs typeface="Calibri"/>
              </a:rPr>
              <a:t> </a:t>
            </a:r>
            <a:r>
              <a:rPr sz="2200" dirty="0">
                <a:latin typeface="Calibri"/>
                <a:cs typeface="Calibri"/>
              </a:rPr>
              <a:t>the</a:t>
            </a:r>
            <a:r>
              <a:rPr sz="2200" spc="-20" dirty="0">
                <a:latin typeface="Calibri"/>
                <a:cs typeface="Calibri"/>
              </a:rPr>
              <a:t> </a:t>
            </a:r>
            <a:r>
              <a:rPr sz="2200" dirty="0">
                <a:latin typeface="Calibri"/>
                <a:cs typeface="Calibri"/>
              </a:rPr>
              <a:t>launch</a:t>
            </a:r>
            <a:r>
              <a:rPr sz="2200" spc="-30" dirty="0">
                <a:latin typeface="Calibri"/>
                <a:cs typeface="Calibri"/>
              </a:rPr>
              <a:t> </a:t>
            </a:r>
            <a:r>
              <a:rPr sz="2200" spc="-10" dirty="0">
                <a:latin typeface="Calibri"/>
                <a:cs typeface="Calibri"/>
              </a:rPr>
              <a:t>site.</a:t>
            </a:r>
            <a:endParaRPr sz="2200" dirty="0">
              <a:latin typeface="Calibri"/>
              <a:cs typeface="Calibri"/>
            </a:endParaRPr>
          </a:p>
          <a:p>
            <a:pPr>
              <a:lnSpc>
                <a:spcPct val="100000"/>
              </a:lnSpc>
              <a:spcBef>
                <a:spcPts val="1875"/>
              </a:spcBef>
            </a:pPr>
            <a:endParaRPr sz="2200" dirty="0">
              <a:latin typeface="Calibri"/>
              <a:cs typeface="Calibri"/>
            </a:endParaRPr>
          </a:p>
          <a:p>
            <a:pPr marL="12700" marR="5080">
              <a:lnSpc>
                <a:spcPct val="101800"/>
              </a:lnSpc>
            </a:pPr>
            <a:r>
              <a:rPr sz="2200" dirty="0">
                <a:latin typeface="Calibri"/>
                <a:cs typeface="Calibri"/>
              </a:rPr>
              <a:t>We</a:t>
            </a:r>
            <a:r>
              <a:rPr sz="2200" spc="60" dirty="0">
                <a:latin typeface="Calibri"/>
                <a:cs typeface="Calibri"/>
              </a:rPr>
              <a:t> </a:t>
            </a:r>
            <a:r>
              <a:rPr sz="2200" dirty="0">
                <a:latin typeface="Calibri"/>
                <a:cs typeface="Calibri"/>
              </a:rPr>
              <a:t>then</a:t>
            </a:r>
            <a:r>
              <a:rPr sz="2200" spc="50" dirty="0">
                <a:latin typeface="Calibri"/>
                <a:cs typeface="Calibri"/>
              </a:rPr>
              <a:t> </a:t>
            </a:r>
            <a:r>
              <a:rPr sz="2200" dirty="0">
                <a:latin typeface="Calibri"/>
                <a:cs typeface="Calibri"/>
              </a:rPr>
              <a:t>assigned</a:t>
            </a:r>
            <a:r>
              <a:rPr sz="2200" spc="45" dirty="0">
                <a:latin typeface="Calibri"/>
                <a:cs typeface="Calibri"/>
              </a:rPr>
              <a:t> </a:t>
            </a:r>
            <a:r>
              <a:rPr sz="2200" dirty="0">
                <a:latin typeface="Calibri"/>
                <a:cs typeface="Calibri"/>
              </a:rPr>
              <a:t>the</a:t>
            </a:r>
            <a:r>
              <a:rPr sz="2200" spc="60" dirty="0">
                <a:latin typeface="Calibri"/>
                <a:cs typeface="Calibri"/>
              </a:rPr>
              <a:t> </a:t>
            </a:r>
            <a:r>
              <a:rPr sz="2200" dirty="0">
                <a:latin typeface="Calibri"/>
                <a:cs typeface="Calibri"/>
              </a:rPr>
              <a:t>dataframe</a:t>
            </a:r>
            <a:r>
              <a:rPr sz="2200" spc="60" dirty="0">
                <a:latin typeface="Calibri"/>
                <a:cs typeface="Calibri"/>
              </a:rPr>
              <a:t> </a:t>
            </a:r>
            <a:r>
              <a:rPr sz="2200" spc="-10" dirty="0">
                <a:latin typeface="Calibri"/>
                <a:cs typeface="Calibri"/>
              </a:rPr>
              <a:t>launch_outcomes(failure,success)</a:t>
            </a:r>
            <a:r>
              <a:rPr sz="2200" spc="55" dirty="0">
                <a:latin typeface="Calibri"/>
                <a:cs typeface="Calibri"/>
              </a:rPr>
              <a:t> </a:t>
            </a:r>
            <a:r>
              <a:rPr sz="2200" dirty="0">
                <a:latin typeface="Calibri"/>
                <a:cs typeface="Calibri"/>
              </a:rPr>
              <a:t>to</a:t>
            </a:r>
            <a:r>
              <a:rPr sz="2200" spc="60" dirty="0">
                <a:latin typeface="Calibri"/>
                <a:cs typeface="Calibri"/>
              </a:rPr>
              <a:t> </a:t>
            </a:r>
            <a:r>
              <a:rPr sz="2200" dirty="0">
                <a:latin typeface="Calibri"/>
                <a:cs typeface="Calibri"/>
              </a:rPr>
              <a:t>classes</a:t>
            </a:r>
            <a:r>
              <a:rPr sz="2200" spc="55" dirty="0">
                <a:latin typeface="Calibri"/>
                <a:cs typeface="Calibri"/>
              </a:rPr>
              <a:t> </a:t>
            </a:r>
            <a:r>
              <a:rPr sz="2200" dirty="0">
                <a:latin typeface="Calibri"/>
                <a:cs typeface="Calibri"/>
              </a:rPr>
              <a:t>0</a:t>
            </a:r>
            <a:r>
              <a:rPr sz="2200" spc="50" dirty="0">
                <a:latin typeface="Calibri"/>
                <a:cs typeface="Calibri"/>
              </a:rPr>
              <a:t> </a:t>
            </a:r>
            <a:r>
              <a:rPr sz="2200" dirty="0">
                <a:latin typeface="Calibri"/>
                <a:cs typeface="Calibri"/>
              </a:rPr>
              <a:t>and</a:t>
            </a:r>
            <a:r>
              <a:rPr sz="2200" spc="50" dirty="0">
                <a:latin typeface="Calibri"/>
                <a:cs typeface="Calibri"/>
              </a:rPr>
              <a:t> </a:t>
            </a:r>
            <a:r>
              <a:rPr sz="2200" dirty="0">
                <a:latin typeface="Calibri"/>
                <a:cs typeface="Calibri"/>
              </a:rPr>
              <a:t>1</a:t>
            </a:r>
            <a:r>
              <a:rPr sz="2200" spc="60" dirty="0">
                <a:latin typeface="Calibri"/>
                <a:cs typeface="Calibri"/>
              </a:rPr>
              <a:t> </a:t>
            </a:r>
            <a:r>
              <a:rPr sz="2200" spc="-20" dirty="0">
                <a:latin typeface="Calibri"/>
                <a:cs typeface="Calibri"/>
              </a:rPr>
              <a:t>with </a:t>
            </a:r>
            <a:r>
              <a:rPr sz="2200" dirty="0">
                <a:solidFill>
                  <a:srgbClr val="FF0000"/>
                </a:solidFill>
                <a:latin typeface="Calibri"/>
                <a:cs typeface="Calibri"/>
              </a:rPr>
              <a:t>Red</a:t>
            </a:r>
            <a:r>
              <a:rPr sz="2200" spc="-45" dirty="0">
                <a:solidFill>
                  <a:srgbClr val="FF0000"/>
                </a:solidFill>
                <a:latin typeface="Calibri"/>
                <a:cs typeface="Calibri"/>
              </a:rPr>
              <a:t> </a:t>
            </a:r>
            <a:r>
              <a:rPr sz="2200" dirty="0">
                <a:latin typeface="Calibri"/>
                <a:cs typeface="Calibri"/>
              </a:rPr>
              <a:t>and</a:t>
            </a:r>
            <a:r>
              <a:rPr sz="2200" spc="-45" dirty="0">
                <a:latin typeface="Calibri"/>
                <a:cs typeface="Calibri"/>
              </a:rPr>
              <a:t> </a:t>
            </a:r>
            <a:r>
              <a:rPr sz="2200" dirty="0">
                <a:solidFill>
                  <a:srgbClr val="00B050"/>
                </a:solidFill>
                <a:latin typeface="Calibri"/>
                <a:cs typeface="Calibri"/>
              </a:rPr>
              <a:t>Green</a:t>
            </a:r>
            <a:r>
              <a:rPr sz="2200" spc="-40" dirty="0">
                <a:solidFill>
                  <a:srgbClr val="00B050"/>
                </a:solidFill>
                <a:latin typeface="Calibri"/>
                <a:cs typeface="Calibri"/>
              </a:rPr>
              <a:t> </a:t>
            </a:r>
            <a:r>
              <a:rPr sz="2200" spc="-10" dirty="0">
                <a:latin typeface="Calibri"/>
                <a:cs typeface="Calibri"/>
              </a:rPr>
              <a:t>markers</a:t>
            </a:r>
            <a:r>
              <a:rPr sz="2200" spc="-35" dirty="0">
                <a:latin typeface="Calibri"/>
                <a:cs typeface="Calibri"/>
              </a:rPr>
              <a:t> </a:t>
            </a:r>
            <a:r>
              <a:rPr sz="2200" dirty="0">
                <a:latin typeface="Calibri"/>
                <a:cs typeface="Calibri"/>
              </a:rPr>
              <a:t>on</a:t>
            </a:r>
            <a:r>
              <a:rPr sz="2200" spc="-40" dirty="0">
                <a:latin typeface="Calibri"/>
                <a:cs typeface="Calibri"/>
              </a:rPr>
              <a:t> </a:t>
            </a:r>
            <a:r>
              <a:rPr sz="2200" dirty="0">
                <a:latin typeface="Calibri"/>
                <a:cs typeface="Calibri"/>
              </a:rPr>
              <a:t>the</a:t>
            </a:r>
            <a:r>
              <a:rPr sz="2200" spc="-30" dirty="0">
                <a:latin typeface="Calibri"/>
                <a:cs typeface="Calibri"/>
              </a:rPr>
              <a:t> </a:t>
            </a:r>
            <a:r>
              <a:rPr sz="2200" dirty="0">
                <a:latin typeface="Calibri"/>
                <a:cs typeface="Calibri"/>
              </a:rPr>
              <a:t>map</a:t>
            </a:r>
            <a:r>
              <a:rPr sz="2200" spc="-45" dirty="0">
                <a:latin typeface="Calibri"/>
                <a:cs typeface="Calibri"/>
              </a:rPr>
              <a:t> </a:t>
            </a:r>
            <a:r>
              <a:rPr sz="2200" dirty="0">
                <a:latin typeface="Calibri"/>
                <a:cs typeface="Calibri"/>
              </a:rPr>
              <a:t>in</a:t>
            </a:r>
            <a:r>
              <a:rPr sz="2200" spc="-40" dirty="0">
                <a:latin typeface="Calibri"/>
                <a:cs typeface="Calibri"/>
              </a:rPr>
              <a:t> </a:t>
            </a:r>
            <a:r>
              <a:rPr sz="2200" spc="-10" dirty="0">
                <a:latin typeface="Calibri"/>
                <a:cs typeface="Calibri"/>
              </a:rPr>
              <a:t>MarkerCluster().</a:t>
            </a:r>
            <a:endParaRPr sz="2200" dirty="0">
              <a:latin typeface="Calibri"/>
              <a:cs typeface="Calibri"/>
            </a:endParaRPr>
          </a:p>
          <a:p>
            <a:pPr>
              <a:lnSpc>
                <a:spcPct val="100000"/>
              </a:lnSpc>
              <a:spcBef>
                <a:spcPts val="1800"/>
              </a:spcBef>
            </a:pPr>
            <a:endParaRPr sz="2200" dirty="0">
              <a:latin typeface="Calibri"/>
              <a:cs typeface="Calibri"/>
            </a:endParaRPr>
          </a:p>
          <a:p>
            <a:pPr marL="12700" marR="8255">
              <a:lnSpc>
                <a:spcPct val="102699"/>
              </a:lnSpc>
              <a:spcBef>
                <a:spcPts val="5"/>
              </a:spcBef>
              <a:tabLst>
                <a:tab pos="1219200" algn="l"/>
              </a:tabLst>
            </a:pPr>
            <a:r>
              <a:rPr sz="2200" dirty="0">
                <a:latin typeface="Calibri"/>
                <a:cs typeface="Calibri"/>
              </a:rPr>
              <a:t>We</a:t>
            </a:r>
            <a:r>
              <a:rPr sz="2200" spc="190" dirty="0">
                <a:latin typeface="Calibri"/>
                <a:cs typeface="Calibri"/>
              </a:rPr>
              <a:t> </a:t>
            </a:r>
            <a:r>
              <a:rPr sz="2200" spc="-20" dirty="0">
                <a:latin typeface="Calibri"/>
                <a:cs typeface="Calibri"/>
              </a:rPr>
              <a:t>then</a:t>
            </a:r>
            <a:r>
              <a:rPr sz="2200" dirty="0">
                <a:latin typeface="Calibri"/>
                <a:cs typeface="Calibri"/>
              </a:rPr>
              <a:t>	used</a:t>
            </a:r>
            <a:r>
              <a:rPr sz="2200" spc="220" dirty="0">
                <a:latin typeface="Calibri"/>
                <a:cs typeface="Calibri"/>
              </a:rPr>
              <a:t> </a:t>
            </a:r>
            <a:r>
              <a:rPr sz="2200" dirty="0">
                <a:latin typeface="Calibri"/>
                <a:cs typeface="Calibri"/>
              </a:rPr>
              <a:t>the</a:t>
            </a:r>
            <a:r>
              <a:rPr sz="2200" spc="235" dirty="0">
                <a:latin typeface="Calibri"/>
                <a:cs typeface="Calibri"/>
              </a:rPr>
              <a:t> </a:t>
            </a:r>
            <a:r>
              <a:rPr sz="2200" spc="-10" dirty="0">
                <a:latin typeface="Calibri"/>
                <a:cs typeface="Calibri"/>
              </a:rPr>
              <a:t>Haversine’s</a:t>
            </a:r>
            <a:r>
              <a:rPr sz="2200" spc="235" dirty="0">
                <a:latin typeface="Calibri"/>
                <a:cs typeface="Calibri"/>
              </a:rPr>
              <a:t> </a:t>
            </a:r>
            <a:r>
              <a:rPr sz="2200" dirty="0">
                <a:latin typeface="Calibri"/>
                <a:cs typeface="Calibri"/>
              </a:rPr>
              <a:t>formula</a:t>
            </a:r>
            <a:r>
              <a:rPr sz="2200" spc="225" dirty="0">
                <a:latin typeface="Calibri"/>
                <a:cs typeface="Calibri"/>
              </a:rPr>
              <a:t> </a:t>
            </a:r>
            <a:r>
              <a:rPr sz="2200" dirty="0">
                <a:latin typeface="Calibri"/>
                <a:cs typeface="Calibri"/>
              </a:rPr>
              <a:t>to</a:t>
            </a:r>
            <a:r>
              <a:rPr sz="2200" spc="235" dirty="0">
                <a:latin typeface="Calibri"/>
                <a:cs typeface="Calibri"/>
              </a:rPr>
              <a:t> </a:t>
            </a:r>
            <a:r>
              <a:rPr sz="2200" dirty="0">
                <a:latin typeface="Calibri"/>
                <a:cs typeface="Calibri"/>
              </a:rPr>
              <a:t>calculated</a:t>
            </a:r>
            <a:r>
              <a:rPr sz="2200" spc="220" dirty="0">
                <a:latin typeface="Calibri"/>
                <a:cs typeface="Calibri"/>
              </a:rPr>
              <a:t> </a:t>
            </a:r>
            <a:r>
              <a:rPr sz="2200" dirty="0">
                <a:latin typeface="Calibri"/>
                <a:cs typeface="Calibri"/>
              </a:rPr>
              <a:t>the</a:t>
            </a:r>
            <a:r>
              <a:rPr sz="2200" spc="240" dirty="0">
                <a:latin typeface="Calibri"/>
                <a:cs typeface="Calibri"/>
              </a:rPr>
              <a:t> </a:t>
            </a:r>
            <a:r>
              <a:rPr sz="2200" dirty="0">
                <a:latin typeface="Calibri"/>
                <a:cs typeface="Calibri"/>
              </a:rPr>
              <a:t>distance</a:t>
            </a:r>
            <a:r>
              <a:rPr sz="2200" spc="229" dirty="0">
                <a:latin typeface="Calibri"/>
                <a:cs typeface="Calibri"/>
              </a:rPr>
              <a:t> </a:t>
            </a:r>
            <a:r>
              <a:rPr sz="2200" dirty="0">
                <a:latin typeface="Calibri"/>
                <a:cs typeface="Calibri"/>
              </a:rPr>
              <a:t>of</a:t>
            </a:r>
            <a:r>
              <a:rPr sz="2200" spc="235" dirty="0">
                <a:latin typeface="Calibri"/>
                <a:cs typeface="Calibri"/>
              </a:rPr>
              <a:t> </a:t>
            </a:r>
            <a:r>
              <a:rPr sz="2200" dirty="0">
                <a:latin typeface="Calibri"/>
                <a:cs typeface="Calibri"/>
              </a:rPr>
              <a:t>the</a:t>
            </a:r>
            <a:r>
              <a:rPr sz="2200" spc="235" dirty="0">
                <a:latin typeface="Calibri"/>
                <a:cs typeface="Calibri"/>
              </a:rPr>
              <a:t> </a:t>
            </a:r>
            <a:r>
              <a:rPr sz="2200" dirty="0">
                <a:latin typeface="Calibri"/>
                <a:cs typeface="Calibri"/>
              </a:rPr>
              <a:t>launch</a:t>
            </a:r>
            <a:r>
              <a:rPr sz="2200" spc="225" dirty="0">
                <a:latin typeface="Calibri"/>
                <a:cs typeface="Calibri"/>
              </a:rPr>
              <a:t> </a:t>
            </a:r>
            <a:r>
              <a:rPr sz="2200" dirty="0">
                <a:latin typeface="Calibri"/>
                <a:cs typeface="Calibri"/>
              </a:rPr>
              <a:t>sites</a:t>
            </a:r>
            <a:r>
              <a:rPr sz="2200" spc="235" dirty="0">
                <a:latin typeface="Calibri"/>
                <a:cs typeface="Calibri"/>
              </a:rPr>
              <a:t> </a:t>
            </a:r>
            <a:r>
              <a:rPr sz="2200" spc="-25" dirty="0">
                <a:latin typeface="Calibri"/>
                <a:cs typeface="Calibri"/>
              </a:rPr>
              <a:t>to </a:t>
            </a:r>
            <a:r>
              <a:rPr sz="2200" dirty="0">
                <a:latin typeface="Calibri"/>
                <a:cs typeface="Calibri"/>
              </a:rPr>
              <a:t>various</a:t>
            </a:r>
            <a:r>
              <a:rPr sz="2200" spc="-50" dirty="0">
                <a:latin typeface="Calibri"/>
                <a:cs typeface="Calibri"/>
              </a:rPr>
              <a:t> </a:t>
            </a:r>
            <a:r>
              <a:rPr sz="2200" dirty="0">
                <a:latin typeface="Calibri"/>
                <a:cs typeface="Calibri"/>
              </a:rPr>
              <a:t>landmark</a:t>
            </a:r>
            <a:r>
              <a:rPr sz="2200" spc="-55" dirty="0">
                <a:latin typeface="Calibri"/>
                <a:cs typeface="Calibri"/>
              </a:rPr>
              <a:t> </a:t>
            </a:r>
            <a:r>
              <a:rPr sz="2200" dirty="0">
                <a:latin typeface="Calibri"/>
                <a:cs typeface="Calibri"/>
              </a:rPr>
              <a:t>to</a:t>
            </a:r>
            <a:r>
              <a:rPr sz="2200" spc="-50" dirty="0">
                <a:latin typeface="Calibri"/>
                <a:cs typeface="Calibri"/>
              </a:rPr>
              <a:t> </a:t>
            </a:r>
            <a:r>
              <a:rPr sz="2200" dirty="0">
                <a:latin typeface="Calibri"/>
                <a:cs typeface="Calibri"/>
              </a:rPr>
              <a:t>find</a:t>
            </a:r>
            <a:r>
              <a:rPr sz="2200" spc="-60" dirty="0">
                <a:latin typeface="Calibri"/>
                <a:cs typeface="Calibri"/>
              </a:rPr>
              <a:t> </a:t>
            </a:r>
            <a:r>
              <a:rPr sz="2200" dirty="0">
                <a:latin typeface="Calibri"/>
                <a:cs typeface="Calibri"/>
              </a:rPr>
              <a:t>answer</a:t>
            </a:r>
            <a:r>
              <a:rPr sz="2200" spc="-60" dirty="0">
                <a:latin typeface="Calibri"/>
                <a:cs typeface="Calibri"/>
              </a:rPr>
              <a:t> </a:t>
            </a:r>
            <a:r>
              <a:rPr sz="2200" dirty="0">
                <a:latin typeface="Calibri"/>
                <a:cs typeface="Calibri"/>
              </a:rPr>
              <a:t>to</a:t>
            </a:r>
            <a:r>
              <a:rPr sz="2200" spc="-50" dirty="0">
                <a:latin typeface="Calibri"/>
                <a:cs typeface="Calibri"/>
              </a:rPr>
              <a:t> </a:t>
            </a:r>
            <a:r>
              <a:rPr sz="2200" dirty="0">
                <a:latin typeface="Calibri"/>
                <a:cs typeface="Calibri"/>
              </a:rPr>
              <a:t>the</a:t>
            </a:r>
            <a:r>
              <a:rPr sz="2200" spc="-45" dirty="0">
                <a:latin typeface="Calibri"/>
                <a:cs typeface="Calibri"/>
              </a:rPr>
              <a:t> </a:t>
            </a:r>
            <a:r>
              <a:rPr sz="2200" dirty="0">
                <a:latin typeface="Calibri"/>
                <a:cs typeface="Calibri"/>
              </a:rPr>
              <a:t>questions</a:t>
            </a:r>
            <a:r>
              <a:rPr sz="2200" spc="-55" dirty="0">
                <a:latin typeface="Calibri"/>
                <a:cs typeface="Calibri"/>
              </a:rPr>
              <a:t> </a:t>
            </a:r>
            <a:r>
              <a:rPr sz="2200" spc="-25" dirty="0">
                <a:latin typeface="Calibri"/>
                <a:cs typeface="Calibri"/>
              </a:rPr>
              <a:t>of:</a:t>
            </a:r>
            <a:endParaRPr sz="2200" dirty="0">
              <a:latin typeface="Calibri"/>
              <a:cs typeface="Calibri"/>
            </a:endParaRPr>
          </a:p>
          <a:p>
            <a:pPr marL="240665" indent="-227965">
              <a:lnSpc>
                <a:spcPct val="100000"/>
              </a:lnSpc>
              <a:spcBef>
                <a:spcPts val="960"/>
              </a:spcBef>
              <a:buFont typeface="Arial MT"/>
              <a:buChar char="•"/>
              <a:tabLst>
                <a:tab pos="240665" algn="l"/>
              </a:tabLst>
            </a:pPr>
            <a:r>
              <a:rPr sz="2200" dirty="0">
                <a:latin typeface="Calibri"/>
                <a:cs typeface="Calibri"/>
              </a:rPr>
              <a:t>How</a:t>
            </a:r>
            <a:r>
              <a:rPr sz="2200" spc="-40" dirty="0">
                <a:latin typeface="Calibri"/>
                <a:cs typeface="Calibri"/>
              </a:rPr>
              <a:t> </a:t>
            </a:r>
            <a:r>
              <a:rPr sz="2200" dirty="0">
                <a:latin typeface="Calibri"/>
                <a:cs typeface="Calibri"/>
              </a:rPr>
              <a:t>close</a:t>
            </a:r>
            <a:r>
              <a:rPr sz="2200" spc="-40" dirty="0">
                <a:latin typeface="Calibri"/>
                <a:cs typeface="Calibri"/>
              </a:rPr>
              <a:t> </a:t>
            </a:r>
            <a:r>
              <a:rPr sz="2200" dirty="0">
                <a:latin typeface="Calibri"/>
                <a:cs typeface="Calibri"/>
              </a:rPr>
              <a:t>the</a:t>
            </a:r>
            <a:r>
              <a:rPr sz="2200" spc="-30" dirty="0">
                <a:latin typeface="Calibri"/>
                <a:cs typeface="Calibri"/>
              </a:rPr>
              <a:t> </a:t>
            </a:r>
            <a:r>
              <a:rPr sz="2200" dirty="0">
                <a:latin typeface="Calibri"/>
                <a:cs typeface="Calibri"/>
              </a:rPr>
              <a:t>launch</a:t>
            </a:r>
            <a:r>
              <a:rPr sz="2200" spc="-50" dirty="0">
                <a:latin typeface="Calibri"/>
                <a:cs typeface="Calibri"/>
              </a:rPr>
              <a:t> </a:t>
            </a:r>
            <a:r>
              <a:rPr sz="2200" dirty="0">
                <a:latin typeface="Calibri"/>
                <a:cs typeface="Calibri"/>
              </a:rPr>
              <a:t>sites</a:t>
            </a:r>
            <a:r>
              <a:rPr sz="2200" spc="-35" dirty="0">
                <a:latin typeface="Calibri"/>
                <a:cs typeface="Calibri"/>
              </a:rPr>
              <a:t> </a:t>
            </a:r>
            <a:r>
              <a:rPr sz="2200" dirty="0">
                <a:latin typeface="Calibri"/>
                <a:cs typeface="Calibri"/>
              </a:rPr>
              <a:t>with</a:t>
            </a:r>
            <a:r>
              <a:rPr sz="2200" spc="-50" dirty="0">
                <a:latin typeface="Calibri"/>
                <a:cs typeface="Calibri"/>
              </a:rPr>
              <a:t> </a:t>
            </a:r>
            <a:r>
              <a:rPr sz="2200" spc="-20" dirty="0">
                <a:latin typeface="Calibri"/>
                <a:cs typeface="Calibri"/>
              </a:rPr>
              <a:t>railways,</a:t>
            </a:r>
            <a:r>
              <a:rPr sz="2200" spc="-40" dirty="0">
                <a:latin typeface="Calibri"/>
                <a:cs typeface="Calibri"/>
              </a:rPr>
              <a:t> </a:t>
            </a:r>
            <a:r>
              <a:rPr sz="2200" spc="-10" dirty="0">
                <a:latin typeface="Calibri"/>
                <a:cs typeface="Calibri"/>
              </a:rPr>
              <a:t>highways</a:t>
            </a:r>
            <a:r>
              <a:rPr sz="2200" spc="-40" dirty="0">
                <a:latin typeface="Calibri"/>
                <a:cs typeface="Calibri"/>
              </a:rPr>
              <a:t> </a:t>
            </a:r>
            <a:r>
              <a:rPr sz="2200" dirty="0">
                <a:latin typeface="Calibri"/>
                <a:cs typeface="Calibri"/>
              </a:rPr>
              <a:t>and</a:t>
            </a:r>
            <a:r>
              <a:rPr sz="2200" spc="-45" dirty="0">
                <a:latin typeface="Calibri"/>
                <a:cs typeface="Calibri"/>
              </a:rPr>
              <a:t> </a:t>
            </a:r>
            <a:r>
              <a:rPr sz="2200" spc="-10" dirty="0">
                <a:latin typeface="Calibri"/>
                <a:cs typeface="Calibri"/>
              </a:rPr>
              <a:t>coastlines?</a:t>
            </a:r>
            <a:endParaRPr sz="2200" dirty="0">
              <a:latin typeface="Calibri"/>
              <a:cs typeface="Calibri"/>
            </a:endParaRPr>
          </a:p>
          <a:p>
            <a:pPr marL="240665" indent="-227965">
              <a:lnSpc>
                <a:spcPct val="100000"/>
              </a:lnSpc>
              <a:spcBef>
                <a:spcPts val="1055"/>
              </a:spcBef>
              <a:buFont typeface="Arial MT"/>
              <a:buChar char="•"/>
              <a:tabLst>
                <a:tab pos="240665" algn="l"/>
              </a:tabLst>
            </a:pPr>
            <a:r>
              <a:rPr sz="2200" dirty="0">
                <a:latin typeface="Calibri"/>
                <a:cs typeface="Calibri"/>
              </a:rPr>
              <a:t>How</a:t>
            </a:r>
            <a:r>
              <a:rPr sz="2200" spc="-40" dirty="0">
                <a:latin typeface="Calibri"/>
                <a:cs typeface="Calibri"/>
              </a:rPr>
              <a:t> </a:t>
            </a:r>
            <a:r>
              <a:rPr sz="2200" dirty="0">
                <a:latin typeface="Calibri"/>
                <a:cs typeface="Calibri"/>
              </a:rPr>
              <a:t>close</a:t>
            </a:r>
            <a:r>
              <a:rPr sz="2200" spc="-35" dirty="0">
                <a:latin typeface="Calibri"/>
                <a:cs typeface="Calibri"/>
              </a:rPr>
              <a:t> </a:t>
            </a:r>
            <a:r>
              <a:rPr sz="2200" dirty="0">
                <a:latin typeface="Calibri"/>
                <a:cs typeface="Calibri"/>
              </a:rPr>
              <a:t>the</a:t>
            </a:r>
            <a:r>
              <a:rPr sz="2200" spc="-35" dirty="0">
                <a:latin typeface="Calibri"/>
                <a:cs typeface="Calibri"/>
              </a:rPr>
              <a:t> </a:t>
            </a:r>
            <a:r>
              <a:rPr sz="2200" dirty="0">
                <a:latin typeface="Calibri"/>
                <a:cs typeface="Calibri"/>
              </a:rPr>
              <a:t>launch</a:t>
            </a:r>
            <a:r>
              <a:rPr sz="2200" spc="-45" dirty="0">
                <a:latin typeface="Calibri"/>
                <a:cs typeface="Calibri"/>
              </a:rPr>
              <a:t> </a:t>
            </a:r>
            <a:r>
              <a:rPr sz="2200" dirty="0">
                <a:latin typeface="Calibri"/>
                <a:cs typeface="Calibri"/>
              </a:rPr>
              <a:t>sites</a:t>
            </a:r>
            <a:r>
              <a:rPr sz="2200" spc="-35" dirty="0">
                <a:latin typeface="Calibri"/>
                <a:cs typeface="Calibri"/>
              </a:rPr>
              <a:t> </a:t>
            </a:r>
            <a:r>
              <a:rPr sz="2200" dirty="0">
                <a:latin typeface="Calibri"/>
                <a:cs typeface="Calibri"/>
              </a:rPr>
              <a:t>with</a:t>
            </a:r>
            <a:r>
              <a:rPr sz="2200" spc="-50" dirty="0">
                <a:latin typeface="Calibri"/>
                <a:cs typeface="Calibri"/>
              </a:rPr>
              <a:t> </a:t>
            </a:r>
            <a:r>
              <a:rPr sz="2200" dirty="0">
                <a:latin typeface="Calibri"/>
                <a:cs typeface="Calibri"/>
              </a:rPr>
              <a:t>nearby</a:t>
            </a:r>
            <a:r>
              <a:rPr sz="2200" spc="-35" dirty="0">
                <a:latin typeface="Calibri"/>
                <a:cs typeface="Calibri"/>
              </a:rPr>
              <a:t> </a:t>
            </a:r>
            <a:r>
              <a:rPr sz="2200" spc="-10" dirty="0">
                <a:latin typeface="Calibri"/>
                <a:cs typeface="Calibri"/>
              </a:rPr>
              <a:t>cities?</a:t>
            </a:r>
            <a:endParaRPr sz="2200" dirty="0">
              <a:latin typeface="Calibri"/>
              <a:cs typeface="Calibri"/>
            </a:endParaRPr>
          </a:p>
        </p:txBody>
      </p:sp>
      <p:sp>
        <p:nvSpPr>
          <p:cNvPr id="6" name="object 4">
            <a:extLst>
              <a:ext uri="{FF2B5EF4-FFF2-40B4-BE49-F238E27FC236}">
                <a16:creationId xmlns:a16="http://schemas.microsoft.com/office/drawing/2014/main" id="{E979B182-EC1C-AED6-8CBD-A26A84A3DDEB}"/>
              </a:ext>
            </a:extLst>
          </p:cNvPr>
          <p:cNvSpPr txBox="1"/>
          <p:nvPr/>
        </p:nvSpPr>
        <p:spPr>
          <a:xfrm>
            <a:off x="916939" y="6004052"/>
            <a:ext cx="8181975" cy="566822"/>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From:</a:t>
            </a:r>
            <a:r>
              <a:rPr sz="1200" spc="-55" dirty="0">
                <a:latin typeface="Calibri"/>
                <a:cs typeface="Calibri"/>
              </a:rPr>
              <a:t> </a:t>
            </a:r>
            <a:r>
              <a:rPr lang="en-IN" sz="1200" spc="-55" dirty="0">
                <a:latin typeface="Calibri"/>
                <a:cs typeface="Calibri"/>
                <a:hlinkClick r:id="rId4"/>
              </a:rPr>
              <a:t>https://github.com/16Brijesh10/APPLIED_DATA_SCIENCE_CAPSTONE/blob/main/week%203/Interactive%20Visual%20Analytics%20with%20Folium%20lab/lab_jupyter_launch_site_location.ipynb</a:t>
            </a:r>
            <a:endParaRPr sz="1200" dirty="0">
              <a:latin typeface="Calibri"/>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object 2">
            <a:extLst>
              <a:ext uri="{FF2B5EF4-FFF2-40B4-BE49-F238E27FC236}">
                <a16:creationId xmlns:a16="http://schemas.microsoft.com/office/drawing/2014/main" id="{CB0BE786-BD85-1172-3EF9-20C8B5A967C4}"/>
              </a:ext>
            </a:extLst>
          </p:cNvPr>
          <p:cNvSpPr txBox="1">
            <a:spLocks/>
          </p:cNvSpPr>
          <p:nvPr/>
        </p:nvSpPr>
        <p:spPr>
          <a:xfrm>
            <a:off x="813045" y="1844547"/>
            <a:ext cx="10565909" cy="2052320"/>
          </a:xfrm>
          <a:prstGeom prst="rect">
            <a:avLst/>
          </a:prstGeom>
        </p:spPr>
        <p:txBody>
          <a:bodyPr vert="horz" wrap="square" lIns="0" tIns="26034"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6860" marR="5715">
              <a:lnSpc>
                <a:spcPts val="2620"/>
              </a:lnSpc>
              <a:spcBef>
                <a:spcPts val="204"/>
              </a:spcBef>
              <a:buFont typeface="Arial MT"/>
              <a:buChar char="•"/>
              <a:tabLst>
                <a:tab pos="276860" algn="l"/>
              </a:tabLst>
            </a:pPr>
            <a:r>
              <a:rPr lang="en-US" spc="-85"/>
              <a:t>We</a:t>
            </a:r>
            <a:r>
              <a:rPr lang="en-US" spc="195"/>
              <a:t> </a:t>
            </a:r>
            <a:r>
              <a:rPr lang="en-US"/>
              <a:t>built</a:t>
            </a:r>
            <a:r>
              <a:rPr lang="en-US" spc="195"/>
              <a:t> </a:t>
            </a:r>
            <a:r>
              <a:rPr lang="en-US"/>
              <a:t>an</a:t>
            </a:r>
            <a:r>
              <a:rPr lang="en-US" spc="185"/>
              <a:t> </a:t>
            </a:r>
            <a:r>
              <a:rPr lang="en-US" spc="-20"/>
              <a:t>interactive</a:t>
            </a:r>
            <a:r>
              <a:rPr lang="en-US" spc="200"/>
              <a:t> </a:t>
            </a:r>
            <a:r>
              <a:rPr lang="en-US" spc="-30"/>
              <a:t>dashboard</a:t>
            </a:r>
            <a:r>
              <a:rPr lang="en-US" spc="195"/>
              <a:t> </a:t>
            </a:r>
            <a:r>
              <a:rPr lang="en-US"/>
              <a:t>with</a:t>
            </a:r>
            <a:r>
              <a:rPr lang="en-US" spc="185"/>
              <a:t> </a:t>
            </a:r>
            <a:r>
              <a:rPr lang="en-US"/>
              <a:t>Plotly</a:t>
            </a:r>
            <a:r>
              <a:rPr lang="en-US" spc="200"/>
              <a:t> </a:t>
            </a:r>
            <a:r>
              <a:rPr lang="en-US" spc="-10"/>
              <a:t>dash</a:t>
            </a:r>
            <a:r>
              <a:rPr lang="en-US" spc="195"/>
              <a:t> </a:t>
            </a:r>
            <a:r>
              <a:rPr lang="en-US"/>
              <a:t>which</a:t>
            </a:r>
            <a:r>
              <a:rPr lang="en-US" spc="185"/>
              <a:t> </a:t>
            </a:r>
            <a:r>
              <a:rPr lang="en-US"/>
              <a:t>allowing</a:t>
            </a:r>
            <a:r>
              <a:rPr lang="en-US" spc="195"/>
              <a:t> </a:t>
            </a:r>
            <a:r>
              <a:rPr lang="en-US"/>
              <a:t>the</a:t>
            </a:r>
            <a:r>
              <a:rPr lang="en-US" spc="195"/>
              <a:t> </a:t>
            </a:r>
            <a:r>
              <a:rPr lang="en-US"/>
              <a:t>user</a:t>
            </a:r>
            <a:r>
              <a:rPr lang="en-US" spc="200"/>
              <a:t> </a:t>
            </a:r>
            <a:r>
              <a:rPr lang="en-US"/>
              <a:t>to</a:t>
            </a:r>
            <a:r>
              <a:rPr lang="en-US" spc="190"/>
              <a:t> </a:t>
            </a:r>
            <a:r>
              <a:rPr lang="en-US" spc="-20"/>
              <a:t>play around</a:t>
            </a:r>
            <a:r>
              <a:rPr lang="en-US" spc="-50"/>
              <a:t> </a:t>
            </a:r>
            <a:r>
              <a:rPr lang="en-US"/>
              <a:t>with</a:t>
            </a:r>
            <a:r>
              <a:rPr lang="en-US" spc="-55"/>
              <a:t> </a:t>
            </a:r>
            <a:r>
              <a:rPr lang="en-US"/>
              <a:t>the</a:t>
            </a:r>
            <a:r>
              <a:rPr lang="en-US" spc="-50"/>
              <a:t> </a:t>
            </a:r>
            <a:r>
              <a:rPr lang="en-US"/>
              <a:t>data</a:t>
            </a:r>
            <a:r>
              <a:rPr lang="en-US" spc="-50"/>
              <a:t> </a:t>
            </a:r>
            <a:r>
              <a:rPr lang="en-US" spc="-90"/>
              <a:t>as</a:t>
            </a:r>
            <a:r>
              <a:rPr lang="en-US" spc="-50"/>
              <a:t> </a:t>
            </a:r>
            <a:r>
              <a:rPr lang="en-US"/>
              <a:t>they</a:t>
            </a:r>
            <a:r>
              <a:rPr lang="en-US" spc="-45"/>
              <a:t> </a:t>
            </a:r>
            <a:r>
              <a:rPr lang="en-US" spc="-10"/>
              <a:t>need.</a:t>
            </a:r>
          </a:p>
          <a:p>
            <a:pPr marL="276225" indent="-227965">
              <a:lnSpc>
                <a:spcPct val="100000"/>
              </a:lnSpc>
              <a:spcBef>
                <a:spcPts val="1255"/>
              </a:spcBef>
              <a:buFont typeface="Arial MT"/>
              <a:buChar char="•"/>
              <a:tabLst>
                <a:tab pos="276225" algn="l"/>
              </a:tabLst>
            </a:pPr>
            <a:r>
              <a:rPr lang="en-US" spc="-250"/>
              <a:t>We</a:t>
            </a:r>
            <a:r>
              <a:rPr lang="en-US" spc="75"/>
              <a:t> </a:t>
            </a:r>
            <a:r>
              <a:rPr lang="en-US"/>
              <a:t>plotted</a:t>
            </a:r>
            <a:r>
              <a:rPr lang="en-US" spc="-114"/>
              <a:t> </a:t>
            </a:r>
            <a:r>
              <a:rPr lang="en-US"/>
              <a:t>pie</a:t>
            </a:r>
            <a:r>
              <a:rPr lang="en-US" spc="-20"/>
              <a:t> </a:t>
            </a:r>
            <a:r>
              <a:rPr lang="en-US" spc="-10"/>
              <a:t>charts</a:t>
            </a:r>
            <a:r>
              <a:rPr lang="en-US" spc="-20"/>
              <a:t> </a:t>
            </a:r>
            <a:r>
              <a:rPr lang="en-US" spc="-25"/>
              <a:t>showing</a:t>
            </a:r>
            <a:r>
              <a:rPr lang="en-US" spc="-20"/>
              <a:t> </a:t>
            </a:r>
            <a:r>
              <a:rPr lang="en-US"/>
              <a:t>the</a:t>
            </a:r>
            <a:r>
              <a:rPr lang="en-US" spc="-20"/>
              <a:t> </a:t>
            </a:r>
            <a:r>
              <a:rPr lang="en-US"/>
              <a:t>total</a:t>
            </a:r>
            <a:r>
              <a:rPr lang="en-US" spc="-20"/>
              <a:t> </a:t>
            </a:r>
            <a:r>
              <a:rPr lang="en-US" spc="-85"/>
              <a:t>launches</a:t>
            </a:r>
            <a:r>
              <a:rPr lang="en-US" spc="-20"/>
              <a:t> </a:t>
            </a:r>
            <a:r>
              <a:rPr lang="en-US"/>
              <a:t>by</a:t>
            </a:r>
            <a:r>
              <a:rPr lang="en-US" spc="-15"/>
              <a:t> </a:t>
            </a:r>
            <a:r>
              <a:rPr lang="en-US"/>
              <a:t>a</a:t>
            </a:r>
            <a:r>
              <a:rPr lang="en-US" spc="-25"/>
              <a:t> </a:t>
            </a:r>
            <a:r>
              <a:rPr lang="en-US" spc="-10"/>
              <a:t>certain</a:t>
            </a:r>
            <a:r>
              <a:rPr lang="en-US" spc="-20"/>
              <a:t> </a:t>
            </a:r>
            <a:r>
              <a:rPr lang="en-US" spc="-10"/>
              <a:t>sites.</a:t>
            </a:r>
          </a:p>
          <a:p>
            <a:pPr marL="276860" marR="5080">
              <a:lnSpc>
                <a:spcPts val="2620"/>
              </a:lnSpc>
              <a:spcBef>
                <a:spcPts val="1565"/>
              </a:spcBef>
              <a:buFont typeface="Arial MT"/>
              <a:buChar char="•"/>
              <a:tabLst>
                <a:tab pos="276860" algn="l"/>
              </a:tabLst>
            </a:pPr>
            <a:r>
              <a:rPr lang="en-US" spc="-90"/>
              <a:t>We</a:t>
            </a:r>
            <a:r>
              <a:rPr lang="en-US" spc="180"/>
              <a:t> </a:t>
            </a:r>
            <a:r>
              <a:rPr lang="en-US"/>
              <a:t>then</a:t>
            </a:r>
            <a:r>
              <a:rPr lang="en-US" spc="185"/>
              <a:t> </a:t>
            </a:r>
            <a:r>
              <a:rPr lang="en-US"/>
              <a:t>plotted</a:t>
            </a:r>
            <a:r>
              <a:rPr lang="en-US" spc="185"/>
              <a:t> </a:t>
            </a:r>
            <a:r>
              <a:rPr lang="en-US" spc="-10"/>
              <a:t>scatter</a:t>
            </a:r>
            <a:r>
              <a:rPr lang="en-US" spc="185"/>
              <a:t> </a:t>
            </a:r>
            <a:r>
              <a:rPr lang="en-US"/>
              <a:t>graph</a:t>
            </a:r>
            <a:r>
              <a:rPr lang="en-US" spc="180"/>
              <a:t> </a:t>
            </a:r>
            <a:r>
              <a:rPr lang="en-US" spc="-10"/>
              <a:t>showing</a:t>
            </a:r>
            <a:r>
              <a:rPr lang="en-US" spc="185"/>
              <a:t> </a:t>
            </a:r>
            <a:r>
              <a:rPr lang="en-US"/>
              <a:t>the</a:t>
            </a:r>
            <a:r>
              <a:rPr lang="en-US" spc="185"/>
              <a:t> </a:t>
            </a:r>
            <a:r>
              <a:rPr lang="en-US" spc="-10"/>
              <a:t>relationship</a:t>
            </a:r>
            <a:r>
              <a:rPr lang="en-US" spc="185"/>
              <a:t> </a:t>
            </a:r>
            <a:r>
              <a:rPr lang="en-US"/>
              <a:t>with</a:t>
            </a:r>
            <a:r>
              <a:rPr lang="en-US" spc="180"/>
              <a:t> </a:t>
            </a:r>
            <a:r>
              <a:rPr lang="en-US" spc="-45"/>
              <a:t>Outcome</a:t>
            </a:r>
            <a:r>
              <a:rPr lang="en-US" spc="185"/>
              <a:t> </a:t>
            </a:r>
            <a:r>
              <a:rPr lang="en-US"/>
              <a:t>and</a:t>
            </a:r>
            <a:r>
              <a:rPr lang="en-US" spc="185"/>
              <a:t> </a:t>
            </a:r>
            <a:r>
              <a:rPr lang="en-US" spc="-45"/>
              <a:t>Payload </a:t>
            </a:r>
            <a:r>
              <a:rPr lang="en-US" spc="-120"/>
              <a:t>Mass</a:t>
            </a:r>
            <a:r>
              <a:rPr lang="en-US" spc="-30"/>
              <a:t> </a:t>
            </a:r>
            <a:r>
              <a:rPr lang="en-US" spc="-90"/>
              <a:t>(Kg)</a:t>
            </a:r>
            <a:r>
              <a:rPr lang="en-US" spc="-55"/>
              <a:t> </a:t>
            </a:r>
            <a:r>
              <a:rPr lang="en-US"/>
              <a:t>for</a:t>
            </a:r>
            <a:r>
              <a:rPr lang="en-US" spc="-40"/>
              <a:t> </a:t>
            </a:r>
            <a:r>
              <a:rPr lang="en-US"/>
              <a:t>the</a:t>
            </a:r>
            <a:r>
              <a:rPr lang="en-US" spc="-45"/>
              <a:t> </a:t>
            </a:r>
            <a:r>
              <a:rPr lang="en-US" spc="-20"/>
              <a:t>different</a:t>
            </a:r>
            <a:r>
              <a:rPr lang="en-US" spc="-40"/>
              <a:t> </a:t>
            </a:r>
            <a:r>
              <a:rPr lang="en-US"/>
              <a:t>booster</a:t>
            </a:r>
            <a:r>
              <a:rPr lang="en-US" spc="-40"/>
              <a:t> </a:t>
            </a:r>
            <a:r>
              <a:rPr lang="en-US" spc="-10"/>
              <a:t>version.</a:t>
            </a:r>
            <a:endParaRPr lang="en-US" spc="-10" dirty="0"/>
          </a:p>
        </p:txBody>
      </p:sp>
      <p:sp>
        <p:nvSpPr>
          <p:cNvPr id="6" name="object 3">
            <a:extLst>
              <a:ext uri="{FF2B5EF4-FFF2-40B4-BE49-F238E27FC236}">
                <a16:creationId xmlns:a16="http://schemas.microsoft.com/office/drawing/2014/main" id="{74725164-AE91-7D6C-272D-10CE89488980}"/>
              </a:ext>
            </a:extLst>
          </p:cNvPr>
          <p:cNvSpPr txBox="1"/>
          <p:nvPr/>
        </p:nvSpPr>
        <p:spPr>
          <a:xfrm>
            <a:off x="848749" y="4577588"/>
            <a:ext cx="9815441" cy="382156"/>
          </a:xfrm>
          <a:prstGeom prst="rect">
            <a:avLst/>
          </a:prstGeom>
        </p:spPr>
        <p:txBody>
          <a:bodyPr vert="horz" wrap="square" lIns="0" tIns="12700" rIns="0" bIns="0" rtlCol="0">
            <a:spAutoFit/>
          </a:bodyPr>
          <a:lstStyle/>
          <a:p>
            <a:pPr marL="12700">
              <a:lnSpc>
                <a:spcPct val="100000"/>
              </a:lnSpc>
              <a:spcBef>
                <a:spcPts val="100"/>
              </a:spcBef>
            </a:pPr>
            <a:r>
              <a:rPr sz="1200" spc="-65" dirty="0">
                <a:solidFill>
                  <a:srgbClr val="292929"/>
                </a:solidFill>
                <a:latin typeface="Microsoft Sans Serif"/>
                <a:cs typeface="Microsoft Sans Serif"/>
              </a:rPr>
              <a:t>The</a:t>
            </a:r>
            <a:r>
              <a:rPr sz="1200" dirty="0">
                <a:solidFill>
                  <a:srgbClr val="292929"/>
                </a:solidFill>
                <a:latin typeface="Microsoft Sans Serif"/>
                <a:cs typeface="Microsoft Sans Serif"/>
              </a:rPr>
              <a:t> link</a:t>
            </a:r>
            <a:r>
              <a:rPr sz="1200" spc="5" dirty="0">
                <a:solidFill>
                  <a:srgbClr val="292929"/>
                </a:solidFill>
                <a:latin typeface="Microsoft Sans Serif"/>
                <a:cs typeface="Microsoft Sans Serif"/>
              </a:rPr>
              <a:t> </a:t>
            </a:r>
            <a:r>
              <a:rPr sz="1200" dirty="0">
                <a:solidFill>
                  <a:srgbClr val="292929"/>
                </a:solidFill>
                <a:latin typeface="Microsoft Sans Serif"/>
                <a:cs typeface="Microsoft Sans Serif"/>
              </a:rPr>
              <a:t>of</a:t>
            </a:r>
            <a:r>
              <a:rPr sz="1200" spc="155" dirty="0">
                <a:solidFill>
                  <a:srgbClr val="292929"/>
                </a:solidFill>
                <a:latin typeface="Microsoft Sans Serif"/>
                <a:cs typeface="Microsoft Sans Serif"/>
              </a:rPr>
              <a:t> </a:t>
            </a:r>
            <a:r>
              <a:rPr sz="1200" dirty="0">
                <a:solidFill>
                  <a:srgbClr val="292929"/>
                </a:solidFill>
                <a:latin typeface="Microsoft Sans Serif"/>
                <a:cs typeface="Microsoft Sans Serif"/>
              </a:rPr>
              <a:t>the </a:t>
            </a:r>
            <a:r>
              <a:rPr sz="1200" spc="-40" dirty="0">
                <a:solidFill>
                  <a:srgbClr val="292929"/>
                </a:solidFill>
                <a:latin typeface="Microsoft Sans Serif"/>
                <a:cs typeface="Microsoft Sans Serif"/>
              </a:rPr>
              <a:t>app.py::</a:t>
            </a:r>
            <a:r>
              <a:rPr sz="1200" spc="5" dirty="0">
                <a:solidFill>
                  <a:srgbClr val="292929"/>
                </a:solidFill>
                <a:latin typeface="Microsoft Sans Serif"/>
                <a:cs typeface="Microsoft Sans Serif"/>
              </a:rPr>
              <a:t> </a:t>
            </a:r>
            <a:r>
              <a:rPr lang="en-IN" sz="1200" spc="5" dirty="0">
                <a:solidFill>
                  <a:srgbClr val="292929"/>
                </a:solidFill>
                <a:latin typeface="Microsoft Sans Serif"/>
                <a:cs typeface="Microsoft Sans Serif"/>
                <a:hlinkClick r:id="rId3"/>
              </a:rPr>
              <a:t>https://github.com/16Brijesh10/APPLIED_DATA_SCIENCE_CAPSTONE/blob/main/week%203/spaceX%20dashboard/spacex_dash_plot.ipynb</a:t>
            </a:r>
            <a:endParaRPr sz="1200" dirty="0">
              <a:latin typeface="Microsoft Sans Serif"/>
              <a:cs typeface="Microsoft Sans Serif"/>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object 2">
            <a:extLst>
              <a:ext uri="{FF2B5EF4-FFF2-40B4-BE49-F238E27FC236}">
                <a16:creationId xmlns:a16="http://schemas.microsoft.com/office/drawing/2014/main" id="{1C193AF9-7014-6E3B-8CE5-0E2855554532}"/>
              </a:ext>
            </a:extLst>
          </p:cNvPr>
          <p:cNvPicPr/>
          <p:nvPr/>
        </p:nvPicPr>
        <p:blipFill>
          <a:blip r:embed="rId3" cstate="print"/>
          <a:stretch>
            <a:fillRect/>
          </a:stretch>
        </p:blipFill>
        <p:spPr>
          <a:xfrm>
            <a:off x="765048" y="1667255"/>
            <a:ext cx="2545079" cy="4364736"/>
          </a:xfrm>
          <a:prstGeom prst="rect">
            <a:avLst/>
          </a:prstGeom>
        </p:spPr>
      </p:pic>
      <p:pic>
        <p:nvPicPr>
          <p:cNvPr id="6" name="object 4">
            <a:extLst>
              <a:ext uri="{FF2B5EF4-FFF2-40B4-BE49-F238E27FC236}">
                <a16:creationId xmlns:a16="http://schemas.microsoft.com/office/drawing/2014/main" id="{4EA0500D-E0CD-D50B-3089-AF8C0DCE488B}"/>
              </a:ext>
            </a:extLst>
          </p:cNvPr>
          <p:cNvPicPr/>
          <p:nvPr/>
        </p:nvPicPr>
        <p:blipFill>
          <a:blip r:embed="rId4" cstate="print"/>
          <a:stretch>
            <a:fillRect/>
          </a:stretch>
        </p:blipFill>
        <p:spPr>
          <a:xfrm>
            <a:off x="3483864" y="1667255"/>
            <a:ext cx="2542032" cy="4364736"/>
          </a:xfrm>
          <a:prstGeom prst="rect">
            <a:avLst/>
          </a:prstGeom>
        </p:spPr>
      </p:pic>
      <p:pic>
        <p:nvPicPr>
          <p:cNvPr id="7" name="object 6">
            <a:extLst>
              <a:ext uri="{FF2B5EF4-FFF2-40B4-BE49-F238E27FC236}">
                <a16:creationId xmlns:a16="http://schemas.microsoft.com/office/drawing/2014/main" id="{61B59BA2-F483-A56A-67BF-0BAE1FA1DEAB}"/>
              </a:ext>
            </a:extLst>
          </p:cNvPr>
          <p:cNvPicPr/>
          <p:nvPr/>
        </p:nvPicPr>
        <p:blipFill>
          <a:blip r:embed="rId5" cstate="print"/>
          <a:stretch>
            <a:fillRect/>
          </a:stretch>
        </p:blipFill>
        <p:spPr>
          <a:xfrm>
            <a:off x="6202679" y="1667255"/>
            <a:ext cx="2542031" cy="4364736"/>
          </a:xfrm>
          <a:prstGeom prst="rect">
            <a:avLst/>
          </a:prstGeom>
        </p:spPr>
      </p:pic>
      <p:pic>
        <p:nvPicPr>
          <p:cNvPr id="8" name="object 8">
            <a:extLst>
              <a:ext uri="{FF2B5EF4-FFF2-40B4-BE49-F238E27FC236}">
                <a16:creationId xmlns:a16="http://schemas.microsoft.com/office/drawing/2014/main" id="{DD5C3D15-03D2-4326-289F-382D61CBAB63}"/>
              </a:ext>
            </a:extLst>
          </p:cNvPr>
          <p:cNvPicPr/>
          <p:nvPr/>
        </p:nvPicPr>
        <p:blipFill>
          <a:blip r:embed="rId6" cstate="print"/>
          <a:stretch>
            <a:fillRect/>
          </a:stretch>
        </p:blipFill>
        <p:spPr>
          <a:xfrm>
            <a:off x="8918447" y="1667255"/>
            <a:ext cx="2545079" cy="4364736"/>
          </a:xfrm>
          <a:prstGeom prst="rect">
            <a:avLst/>
          </a:prstGeom>
        </p:spPr>
      </p:pic>
      <p:sp>
        <p:nvSpPr>
          <p:cNvPr id="10" name="object 3">
            <a:extLst>
              <a:ext uri="{FF2B5EF4-FFF2-40B4-BE49-F238E27FC236}">
                <a16:creationId xmlns:a16="http://schemas.microsoft.com/office/drawing/2014/main" id="{77E41878-0DDD-F9F0-5988-EBD951E077E1}"/>
              </a:ext>
            </a:extLst>
          </p:cNvPr>
          <p:cNvSpPr txBox="1"/>
          <p:nvPr/>
        </p:nvSpPr>
        <p:spPr>
          <a:xfrm>
            <a:off x="880536" y="2389292"/>
            <a:ext cx="2270760" cy="2721610"/>
          </a:xfrm>
          <a:prstGeom prst="rect">
            <a:avLst/>
          </a:prstGeom>
        </p:spPr>
        <p:txBody>
          <a:bodyPr vert="horz" wrap="square" lIns="0" tIns="115570" rIns="0" bIns="0" rtlCol="0">
            <a:spAutoFit/>
          </a:bodyPr>
          <a:lstStyle/>
          <a:p>
            <a:pPr marL="12700">
              <a:lnSpc>
                <a:spcPct val="100000"/>
              </a:lnSpc>
              <a:spcBef>
                <a:spcPts val="910"/>
              </a:spcBef>
            </a:pPr>
            <a:r>
              <a:rPr sz="1900" dirty="0">
                <a:latin typeface="Calibri"/>
                <a:cs typeface="Calibri"/>
              </a:rPr>
              <a:t>Building</a:t>
            </a:r>
            <a:r>
              <a:rPr sz="1900" spc="-60" dirty="0">
                <a:latin typeface="Calibri"/>
                <a:cs typeface="Calibri"/>
              </a:rPr>
              <a:t> </a:t>
            </a:r>
            <a:r>
              <a:rPr sz="1900" dirty="0">
                <a:latin typeface="Calibri"/>
                <a:cs typeface="Calibri"/>
              </a:rPr>
              <a:t>the</a:t>
            </a:r>
            <a:r>
              <a:rPr sz="1900" spc="-60" dirty="0">
                <a:latin typeface="Calibri"/>
                <a:cs typeface="Calibri"/>
              </a:rPr>
              <a:t> </a:t>
            </a:r>
            <a:r>
              <a:rPr sz="1900" spc="-10" dirty="0">
                <a:latin typeface="Calibri"/>
                <a:cs typeface="Calibri"/>
              </a:rPr>
              <a:t>Model</a:t>
            </a:r>
            <a:endParaRPr sz="1900" dirty="0">
              <a:latin typeface="Calibri"/>
              <a:cs typeface="Calibri"/>
            </a:endParaRPr>
          </a:p>
          <a:p>
            <a:pPr marL="125730" marR="496570" indent="-113030">
              <a:lnSpc>
                <a:spcPts val="1680"/>
              </a:lnSpc>
              <a:spcBef>
                <a:spcPts val="795"/>
              </a:spcBef>
              <a:buChar char="•"/>
              <a:tabLst>
                <a:tab pos="127000" algn="l"/>
              </a:tabLst>
            </a:pPr>
            <a:r>
              <a:rPr sz="1500" dirty="0">
                <a:latin typeface="Calibri"/>
                <a:cs typeface="Calibri"/>
              </a:rPr>
              <a:t>Load</a:t>
            </a:r>
            <a:r>
              <a:rPr sz="1500" spc="-35" dirty="0">
                <a:latin typeface="Calibri"/>
                <a:cs typeface="Calibri"/>
              </a:rPr>
              <a:t> </a:t>
            </a:r>
            <a:r>
              <a:rPr sz="1500" dirty="0">
                <a:latin typeface="Calibri"/>
                <a:cs typeface="Calibri"/>
              </a:rPr>
              <a:t>the</a:t>
            </a:r>
            <a:r>
              <a:rPr sz="1500" spc="-30" dirty="0">
                <a:latin typeface="Calibri"/>
                <a:cs typeface="Calibri"/>
              </a:rPr>
              <a:t> </a:t>
            </a:r>
            <a:r>
              <a:rPr sz="1500" dirty="0">
                <a:latin typeface="Calibri"/>
                <a:cs typeface="Calibri"/>
              </a:rPr>
              <a:t>dataset</a:t>
            </a:r>
            <a:r>
              <a:rPr sz="1500" spc="-30" dirty="0">
                <a:latin typeface="Calibri"/>
                <a:cs typeface="Calibri"/>
              </a:rPr>
              <a:t> </a:t>
            </a:r>
            <a:r>
              <a:rPr sz="1500" spc="-20" dirty="0">
                <a:latin typeface="Calibri"/>
                <a:cs typeface="Calibri"/>
              </a:rPr>
              <a:t>into 	</a:t>
            </a:r>
            <a:r>
              <a:rPr sz="1500" dirty="0">
                <a:latin typeface="Calibri"/>
                <a:cs typeface="Calibri"/>
              </a:rPr>
              <a:t>NumPy</a:t>
            </a:r>
            <a:r>
              <a:rPr sz="1500" spc="-20" dirty="0">
                <a:latin typeface="Calibri"/>
                <a:cs typeface="Calibri"/>
              </a:rPr>
              <a:t> </a:t>
            </a:r>
            <a:r>
              <a:rPr sz="1500" dirty="0">
                <a:latin typeface="Calibri"/>
                <a:cs typeface="Calibri"/>
              </a:rPr>
              <a:t>and</a:t>
            </a:r>
            <a:r>
              <a:rPr sz="1500" spc="-20" dirty="0">
                <a:latin typeface="Calibri"/>
                <a:cs typeface="Calibri"/>
              </a:rPr>
              <a:t> </a:t>
            </a:r>
            <a:r>
              <a:rPr sz="1500" spc="-10" dirty="0">
                <a:latin typeface="Calibri"/>
                <a:cs typeface="Calibri"/>
              </a:rPr>
              <a:t>Pandas</a:t>
            </a:r>
            <a:endParaRPr sz="1500" dirty="0">
              <a:latin typeface="Calibri"/>
              <a:cs typeface="Calibri"/>
            </a:endParaRPr>
          </a:p>
          <a:p>
            <a:pPr marL="125730" marR="88265" indent="-113030">
              <a:lnSpc>
                <a:spcPct val="91300"/>
              </a:lnSpc>
              <a:spcBef>
                <a:spcPts val="240"/>
              </a:spcBef>
              <a:buChar char="•"/>
              <a:tabLst>
                <a:tab pos="127000" algn="l"/>
              </a:tabLst>
            </a:pPr>
            <a:r>
              <a:rPr sz="1500" spc="-25" dirty="0">
                <a:latin typeface="Calibri"/>
                <a:cs typeface="Calibri"/>
              </a:rPr>
              <a:t>Transform</a:t>
            </a:r>
            <a:r>
              <a:rPr sz="1500" spc="-30" dirty="0">
                <a:latin typeface="Calibri"/>
                <a:cs typeface="Calibri"/>
              </a:rPr>
              <a:t> </a:t>
            </a:r>
            <a:r>
              <a:rPr sz="1500" dirty="0">
                <a:latin typeface="Calibri"/>
                <a:cs typeface="Calibri"/>
              </a:rPr>
              <a:t>the</a:t>
            </a:r>
            <a:r>
              <a:rPr sz="1500" spc="-20" dirty="0">
                <a:latin typeface="Calibri"/>
                <a:cs typeface="Calibri"/>
              </a:rPr>
              <a:t> </a:t>
            </a:r>
            <a:r>
              <a:rPr sz="1500" dirty="0">
                <a:latin typeface="Calibri"/>
                <a:cs typeface="Calibri"/>
              </a:rPr>
              <a:t>data</a:t>
            </a:r>
            <a:r>
              <a:rPr sz="1500" spc="-30" dirty="0">
                <a:latin typeface="Calibri"/>
                <a:cs typeface="Calibri"/>
              </a:rPr>
              <a:t> </a:t>
            </a:r>
            <a:r>
              <a:rPr sz="1500" spc="-25" dirty="0">
                <a:latin typeface="Calibri"/>
                <a:cs typeface="Calibri"/>
              </a:rPr>
              <a:t>and 	</a:t>
            </a:r>
            <a:r>
              <a:rPr sz="1500" dirty="0">
                <a:latin typeface="Calibri"/>
                <a:cs typeface="Calibri"/>
              </a:rPr>
              <a:t>then</a:t>
            </a:r>
            <a:r>
              <a:rPr sz="1500" spc="-50" dirty="0">
                <a:latin typeface="Calibri"/>
                <a:cs typeface="Calibri"/>
              </a:rPr>
              <a:t> </a:t>
            </a:r>
            <a:r>
              <a:rPr sz="1500" dirty="0">
                <a:latin typeface="Calibri"/>
                <a:cs typeface="Calibri"/>
              </a:rPr>
              <a:t>split</a:t>
            </a:r>
            <a:r>
              <a:rPr sz="1500" spc="-50" dirty="0">
                <a:latin typeface="Calibri"/>
                <a:cs typeface="Calibri"/>
              </a:rPr>
              <a:t> </a:t>
            </a:r>
            <a:r>
              <a:rPr sz="1500" dirty="0">
                <a:latin typeface="Calibri"/>
                <a:cs typeface="Calibri"/>
              </a:rPr>
              <a:t>into</a:t>
            </a:r>
            <a:r>
              <a:rPr sz="1500" spc="-50" dirty="0">
                <a:latin typeface="Calibri"/>
                <a:cs typeface="Calibri"/>
              </a:rPr>
              <a:t> </a:t>
            </a:r>
            <a:r>
              <a:rPr sz="1500" dirty="0">
                <a:latin typeface="Calibri"/>
                <a:cs typeface="Calibri"/>
              </a:rPr>
              <a:t>training</a:t>
            </a:r>
            <a:r>
              <a:rPr sz="1500" spc="-45" dirty="0">
                <a:latin typeface="Calibri"/>
                <a:cs typeface="Calibri"/>
              </a:rPr>
              <a:t> </a:t>
            </a:r>
            <a:r>
              <a:rPr sz="1500" spc="-25" dirty="0">
                <a:latin typeface="Calibri"/>
                <a:cs typeface="Calibri"/>
              </a:rPr>
              <a:t>and 	</a:t>
            </a:r>
            <a:r>
              <a:rPr sz="1500" dirty="0">
                <a:latin typeface="Calibri"/>
                <a:cs typeface="Calibri"/>
              </a:rPr>
              <a:t>test</a:t>
            </a:r>
            <a:r>
              <a:rPr sz="1500" spc="-60" dirty="0">
                <a:latin typeface="Calibri"/>
                <a:cs typeface="Calibri"/>
              </a:rPr>
              <a:t> </a:t>
            </a:r>
            <a:r>
              <a:rPr sz="1500" spc="-10" dirty="0">
                <a:latin typeface="Calibri"/>
                <a:cs typeface="Calibri"/>
              </a:rPr>
              <a:t>datasets</a:t>
            </a:r>
            <a:endParaRPr sz="1500" dirty="0">
              <a:latin typeface="Calibri"/>
              <a:cs typeface="Calibri"/>
            </a:endParaRPr>
          </a:p>
          <a:p>
            <a:pPr marL="125730" marR="19685" indent="-113030">
              <a:lnSpc>
                <a:spcPts val="1700"/>
              </a:lnSpc>
              <a:spcBef>
                <a:spcPts val="235"/>
              </a:spcBef>
              <a:buChar char="•"/>
              <a:tabLst>
                <a:tab pos="127000" algn="l"/>
              </a:tabLst>
            </a:pPr>
            <a:r>
              <a:rPr sz="1500" dirty="0">
                <a:latin typeface="Calibri"/>
                <a:cs typeface="Calibri"/>
              </a:rPr>
              <a:t>Decide</a:t>
            </a:r>
            <a:r>
              <a:rPr sz="1500" spc="-30" dirty="0">
                <a:latin typeface="Calibri"/>
                <a:cs typeface="Calibri"/>
              </a:rPr>
              <a:t> </a:t>
            </a:r>
            <a:r>
              <a:rPr sz="1500" dirty="0">
                <a:latin typeface="Calibri"/>
                <a:cs typeface="Calibri"/>
              </a:rPr>
              <a:t>which</a:t>
            </a:r>
            <a:r>
              <a:rPr sz="1500" spc="-35" dirty="0">
                <a:latin typeface="Calibri"/>
                <a:cs typeface="Calibri"/>
              </a:rPr>
              <a:t> </a:t>
            </a:r>
            <a:r>
              <a:rPr sz="1500" dirty="0">
                <a:latin typeface="Calibri"/>
                <a:cs typeface="Calibri"/>
              </a:rPr>
              <a:t>type</a:t>
            </a:r>
            <a:r>
              <a:rPr sz="1500" spc="-25" dirty="0">
                <a:latin typeface="Calibri"/>
                <a:cs typeface="Calibri"/>
              </a:rPr>
              <a:t> </a:t>
            </a:r>
            <a:r>
              <a:rPr sz="1500" dirty="0">
                <a:latin typeface="Calibri"/>
                <a:cs typeface="Calibri"/>
              </a:rPr>
              <a:t>of</a:t>
            </a:r>
            <a:r>
              <a:rPr sz="1500" spc="-30" dirty="0">
                <a:latin typeface="Calibri"/>
                <a:cs typeface="Calibri"/>
              </a:rPr>
              <a:t> </a:t>
            </a:r>
            <a:r>
              <a:rPr sz="1500" dirty="0">
                <a:latin typeface="Calibri"/>
                <a:cs typeface="Calibri"/>
              </a:rPr>
              <a:t>ML</a:t>
            </a:r>
            <a:r>
              <a:rPr sz="1500" spc="-35" dirty="0">
                <a:latin typeface="Calibri"/>
                <a:cs typeface="Calibri"/>
              </a:rPr>
              <a:t> </a:t>
            </a:r>
            <a:r>
              <a:rPr sz="1500" spc="-25" dirty="0">
                <a:latin typeface="Calibri"/>
                <a:cs typeface="Calibri"/>
              </a:rPr>
              <a:t>to 	use</a:t>
            </a:r>
            <a:endParaRPr sz="1500" dirty="0">
              <a:latin typeface="Calibri"/>
              <a:cs typeface="Calibri"/>
            </a:endParaRPr>
          </a:p>
          <a:p>
            <a:pPr marL="125730" marR="5080" indent="-113030">
              <a:lnSpc>
                <a:spcPct val="92000"/>
              </a:lnSpc>
              <a:spcBef>
                <a:spcPts val="204"/>
              </a:spcBef>
              <a:buChar char="•"/>
              <a:tabLst>
                <a:tab pos="127000" algn="l"/>
              </a:tabLst>
            </a:pPr>
            <a:r>
              <a:rPr sz="1500" dirty="0">
                <a:latin typeface="Calibri"/>
                <a:cs typeface="Calibri"/>
              </a:rPr>
              <a:t>set</a:t>
            </a:r>
            <a:r>
              <a:rPr sz="1500" spc="-30" dirty="0">
                <a:latin typeface="Calibri"/>
                <a:cs typeface="Calibri"/>
              </a:rPr>
              <a:t> </a:t>
            </a:r>
            <a:r>
              <a:rPr sz="1500" dirty="0">
                <a:latin typeface="Calibri"/>
                <a:cs typeface="Calibri"/>
              </a:rPr>
              <a:t>the</a:t>
            </a:r>
            <a:r>
              <a:rPr sz="1500" spc="-25" dirty="0">
                <a:latin typeface="Calibri"/>
                <a:cs typeface="Calibri"/>
              </a:rPr>
              <a:t> </a:t>
            </a:r>
            <a:r>
              <a:rPr sz="1500" spc="-10" dirty="0">
                <a:latin typeface="Calibri"/>
                <a:cs typeface="Calibri"/>
              </a:rPr>
              <a:t>parameters</a:t>
            </a:r>
            <a:r>
              <a:rPr sz="1500" spc="-30" dirty="0">
                <a:latin typeface="Calibri"/>
                <a:cs typeface="Calibri"/>
              </a:rPr>
              <a:t> </a:t>
            </a:r>
            <a:r>
              <a:rPr sz="1500" spc="-25" dirty="0">
                <a:latin typeface="Calibri"/>
                <a:cs typeface="Calibri"/>
              </a:rPr>
              <a:t>and 	</a:t>
            </a:r>
            <a:r>
              <a:rPr sz="1500" spc="-10" dirty="0">
                <a:latin typeface="Calibri"/>
                <a:cs typeface="Calibri"/>
              </a:rPr>
              <a:t>algorithms</a:t>
            </a:r>
            <a:r>
              <a:rPr sz="1500" spc="-5" dirty="0">
                <a:latin typeface="Calibri"/>
                <a:cs typeface="Calibri"/>
              </a:rPr>
              <a:t> </a:t>
            </a:r>
            <a:r>
              <a:rPr sz="1500" dirty="0">
                <a:latin typeface="Calibri"/>
                <a:cs typeface="Calibri"/>
              </a:rPr>
              <a:t>to</a:t>
            </a:r>
            <a:r>
              <a:rPr sz="1500" spc="-5" dirty="0">
                <a:latin typeface="Calibri"/>
                <a:cs typeface="Calibri"/>
              </a:rPr>
              <a:t> </a:t>
            </a:r>
            <a:r>
              <a:rPr sz="1500" spc="-10" dirty="0">
                <a:latin typeface="Calibri"/>
                <a:cs typeface="Calibri"/>
              </a:rPr>
              <a:t>GridSearchCV 	</a:t>
            </a:r>
            <a:r>
              <a:rPr sz="1500" dirty="0">
                <a:latin typeface="Calibri"/>
                <a:cs typeface="Calibri"/>
              </a:rPr>
              <a:t>and</a:t>
            </a:r>
            <a:r>
              <a:rPr sz="1500" spc="-20" dirty="0">
                <a:latin typeface="Calibri"/>
                <a:cs typeface="Calibri"/>
              </a:rPr>
              <a:t> </a:t>
            </a:r>
            <a:r>
              <a:rPr sz="1500" dirty="0">
                <a:latin typeface="Calibri"/>
                <a:cs typeface="Calibri"/>
              </a:rPr>
              <a:t>fit</a:t>
            </a:r>
            <a:r>
              <a:rPr sz="1500" spc="-20" dirty="0">
                <a:latin typeface="Calibri"/>
                <a:cs typeface="Calibri"/>
              </a:rPr>
              <a:t> </a:t>
            </a:r>
            <a:r>
              <a:rPr sz="1500" dirty="0">
                <a:latin typeface="Calibri"/>
                <a:cs typeface="Calibri"/>
              </a:rPr>
              <a:t>it</a:t>
            </a:r>
            <a:r>
              <a:rPr sz="1500" spc="-20" dirty="0">
                <a:latin typeface="Calibri"/>
                <a:cs typeface="Calibri"/>
              </a:rPr>
              <a:t> </a:t>
            </a:r>
            <a:r>
              <a:rPr sz="1500" dirty="0">
                <a:latin typeface="Calibri"/>
                <a:cs typeface="Calibri"/>
              </a:rPr>
              <a:t>to</a:t>
            </a:r>
            <a:r>
              <a:rPr sz="1500" spc="-20" dirty="0">
                <a:latin typeface="Calibri"/>
                <a:cs typeface="Calibri"/>
              </a:rPr>
              <a:t> </a:t>
            </a:r>
            <a:r>
              <a:rPr sz="1500" spc="-10" dirty="0">
                <a:latin typeface="Calibri"/>
                <a:cs typeface="Calibri"/>
              </a:rPr>
              <a:t>dataset.</a:t>
            </a:r>
            <a:endParaRPr sz="1500" dirty="0">
              <a:latin typeface="Calibri"/>
              <a:cs typeface="Calibri"/>
            </a:endParaRPr>
          </a:p>
        </p:txBody>
      </p:sp>
      <p:sp>
        <p:nvSpPr>
          <p:cNvPr id="11" name="object 5">
            <a:extLst>
              <a:ext uri="{FF2B5EF4-FFF2-40B4-BE49-F238E27FC236}">
                <a16:creationId xmlns:a16="http://schemas.microsoft.com/office/drawing/2014/main" id="{62699D6D-9D3B-0945-6931-C0C9DC7EEA56}"/>
              </a:ext>
            </a:extLst>
          </p:cNvPr>
          <p:cNvSpPr txBox="1"/>
          <p:nvPr/>
        </p:nvSpPr>
        <p:spPr>
          <a:xfrm>
            <a:off x="3598646" y="2389292"/>
            <a:ext cx="2294890" cy="1642745"/>
          </a:xfrm>
          <a:prstGeom prst="rect">
            <a:avLst/>
          </a:prstGeom>
        </p:spPr>
        <p:txBody>
          <a:bodyPr vert="horz" wrap="square" lIns="0" tIns="115570" rIns="0" bIns="0" rtlCol="0">
            <a:spAutoFit/>
          </a:bodyPr>
          <a:lstStyle/>
          <a:p>
            <a:pPr marL="12700">
              <a:lnSpc>
                <a:spcPct val="100000"/>
              </a:lnSpc>
              <a:spcBef>
                <a:spcPts val="910"/>
              </a:spcBef>
            </a:pPr>
            <a:r>
              <a:rPr sz="1900" spc="-10" dirty="0">
                <a:latin typeface="Calibri"/>
                <a:cs typeface="Calibri"/>
              </a:rPr>
              <a:t>Evaluating</a:t>
            </a:r>
            <a:r>
              <a:rPr sz="1900" spc="-65" dirty="0">
                <a:latin typeface="Calibri"/>
                <a:cs typeface="Calibri"/>
              </a:rPr>
              <a:t> </a:t>
            </a:r>
            <a:r>
              <a:rPr sz="1900" dirty="0">
                <a:latin typeface="Calibri"/>
                <a:cs typeface="Calibri"/>
              </a:rPr>
              <a:t>the</a:t>
            </a:r>
            <a:r>
              <a:rPr sz="1900" spc="-60" dirty="0">
                <a:latin typeface="Calibri"/>
                <a:cs typeface="Calibri"/>
              </a:rPr>
              <a:t> </a:t>
            </a:r>
            <a:r>
              <a:rPr sz="1900" spc="-10" dirty="0">
                <a:latin typeface="Calibri"/>
                <a:cs typeface="Calibri"/>
              </a:rPr>
              <a:t>Model</a:t>
            </a:r>
            <a:endParaRPr sz="1900" dirty="0">
              <a:latin typeface="Calibri"/>
              <a:cs typeface="Calibri"/>
            </a:endParaRPr>
          </a:p>
          <a:p>
            <a:pPr marL="125730" marR="5080" indent="-113030">
              <a:lnSpc>
                <a:spcPts val="1680"/>
              </a:lnSpc>
              <a:spcBef>
                <a:spcPts val="795"/>
              </a:spcBef>
              <a:buChar char="•"/>
              <a:tabLst>
                <a:tab pos="127000" algn="l"/>
              </a:tabLst>
            </a:pPr>
            <a:r>
              <a:rPr sz="1500" dirty="0">
                <a:latin typeface="Calibri"/>
                <a:cs typeface="Calibri"/>
              </a:rPr>
              <a:t>Check</a:t>
            </a:r>
            <a:r>
              <a:rPr sz="1500" spc="-45" dirty="0">
                <a:latin typeface="Calibri"/>
                <a:cs typeface="Calibri"/>
              </a:rPr>
              <a:t> </a:t>
            </a:r>
            <a:r>
              <a:rPr sz="1500" dirty="0">
                <a:latin typeface="Calibri"/>
                <a:cs typeface="Calibri"/>
              </a:rPr>
              <a:t>the</a:t>
            </a:r>
            <a:r>
              <a:rPr sz="1500" spc="-40" dirty="0">
                <a:latin typeface="Calibri"/>
                <a:cs typeface="Calibri"/>
              </a:rPr>
              <a:t> </a:t>
            </a:r>
            <a:r>
              <a:rPr sz="1500" dirty="0">
                <a:latin typeface="Calibri"/>
                <a:cs typeface="Calibri"/>
              </a:rPr>
              <a:t>accuracy</a:t>
            </a:r>
            <a:r>
              <a:rPr sz="1500" spc="-40" dirty="0">
                <a:latin typeface="Calibri"/>
                <a:cs typeface="Calibri"/>
              </a:rPr>
              <a:t> </a:t>
            </a:r>
            <a:r>
              <a:rPr sz="1500" dirty="0">
                <a:latin typeface="Calibri"/>
                <a:cs typeface="Calibri"/>
              </a:rPr>
              <a:t>for</a:t>
            </a:r>
            <a:r>
              <a:rPr sz="1500" spc="-45" dirty="0">
                <a:latin typeface="Calibri"/>
                <a:cs typeface="Calibri"/>
              </a:rPr>
              <a:t> </a:t>
            </a:r>
            <a:r>
              <a:rPr sz="1500" spc="-20" dirty="0">
                <a:latin typeface="Calibri"/>
                <a:cs typeface="Calibri"/>
              </a:rPr>
              <a:t>each 	</a:t>
            </a:r>
            <a:r>
              <a:rPr sz="1500" spc="-10" dirty="0">
                <a:latin typeface="Calibri"/>
                <a:cs typeface="Calibri"/>
              </a:rPr>
              <a:t>model</a:t>
            </a:r>
            <a:endParaRPr sz="1500" dirty="0">
              <a:latin typeface="Calibri"/>
              <a:cs typeface="Calibri"/>
            </a:endParaRPr>
          </a:p>
          <a:p>
            <a:pPr marL="125730" marR="7620" indent="-113030">
              <a:lnSpc>
                <a:spcPts val="1680"/>
              </a:lnSpc>
              <a:spcBef>
                <a:spcPts val="240"/>
              </a:spcBef>
              <a:buChar char="•"/>
              <a:tabLst>
                <a:tab pos="127000" algn="l"/>
              </a:tabLst>
            </a:pPr>
            <a:r>
              <a:rPr sz="1500" dirty="0">
                <a:latin typeface="Calibri"/>
                <a:cs typeface="Calibri"/>
              </a:rPr>
              <a:t>Get</a:t>
            </a:r>
            <a:r>
              <a:rPr sz="1500" spc="-30" dirty="0">
                <a:latin typeface="Calibri"/>
                <a:cs typeface="Calibri"/>
              </a:rPr>
              <a:t> </a:t>
            </a:r>
            <a:r>
              <a:rPr sz="1500" dirty="0">
                <a:latin typeface="Calibri"/>
                <a:cs typeface="Calibri"/>
              </a:rPr>
              <a:t>tuned</a:t>
            </a:r>
            <a:r>
              <a:rPr sz="1500" spc="-30" dirty="0">
                <a:latin typeface="Calibri"/>
                <a:cs typeface="Calibri"/>
              </a:rPr>
              <a:t> </a:t>
            </a:r>
            <a:r>
              <a:rPr sz="1500" spc="-10" dirty="0">
                <a:latin typeface="Calibri"/>
                <a:cs typeface="Calibri"/>
              </a:rPr>
              <a:t>hyperparameters 	</a:t>
            </a:r>
            <a:r>
              <a:rPr sz="1500" dirty="0">
                <a:latin typeface="Calibri"/>
                <a:cs typeface="Calibri"/>
              </a:rPr>
              <a:t>for</a:t>
            </a:r>
            <a:r>
              <a:rPr sz="1500" spc="-25" dirty="0">
                <a:latin typeface="Calibri"/>
                <a:cs typeface="Calibri"/>
              </a:rPr>
              <a:t> </a:t>
            </a:r>
            <a:r>
              <a:rPr sz="1500" dirty="0">
                <a:latin typeface="Calibri"/>
                <a:cs typeface="Calibri"/>
              </a:rPr>
              <a:t>each</a:t>
            </a:r>
            <a:r>
              <a:rPr sz="1500" spc="-30" dirty="0">
                <a:latin typeface="Calibri"/>
                <a:cs typeface="Calibri"/>
              </a:rPr>
              <a:t> </a:t>
            </a:r>
            <a:r>
              <a:rPr sz="1500" dirty="0">
                <a:latin typeface="Calibri"/>
                <a:cs typeface="Calibri"/>
              </a:rPr>
              <a:t>type</a:t>
            </a:r>
            <a:r>
              <a:rPr sz="1500" spc="-25" dirty="0">
                <a:latin typeface="Calibri"/>
                <a:cs typeface="Calibri"/>
              </a:rPr>
              <a:t> </a:t>
            </a:r>
            <a:r>
              <a:rPr sz="1500" dirty="0">
                <a:latin typeface="Calibri"/>
                <a:cs typeface="Calibri"/>
              </a:rPr>
              <a:t>of</a:t>
            </a:r>
            <a:r>
              <a:rPr sz="1500" spc="-25" dirty="0">
                <a:latin typeface="Calibri"/>
                <a:cs typeface="Calibri"/>
              </a:rPr>
              <a:t> </a:t>
            </a:r>
            <a:r>
              <a:rPr sz="1500" spc="-10" dirty="0">
                <a:latin typeface="Calibri"/>
                <a:cs typeface="Calibri"/>
              </a:rPr>
              <a:t>algorithms.</a:t>
            </a:r>
            <a:endParaRPr sz="1500" dirty="0">
              <a:latin typeface="Calibri"/>
              <a:cs typeface="Calibri"/>
            </a:endParaRPr>
          </a:p>
          <a:p>
            <a:pPr marL="125730" indent="-113030">
              <a:lnSpc>
                <a:spcPct val="100000"/>
              </a:lnSpc>
              <a:spcBef>
                <a:spcPts val="85"/>
              </a:spcBef>
              <a:buChar char="•"/>
              <a:tabLst>
                <a:tab pos="125730" algn="l"/>
              </a:tabLst>
            </a:pPr>
            <a:r>
              <a:rPr sz="1500" dirty="0">
                <a:latin typeface="Calibri"/>
                <a:cs typeface="Calibri"/>
              </a:rPr>
              <a:t>plot</a:t>
            </a:r>
            <a:r>
              <a:rPr sz="1500" spc="-45" dirty="0">
                <a:latin typeface="Calibri"/>
                <a:cs typeface="Calibri"/>
              </a:rPr>
              <a:t> </a:t>
            </a:r>
            <a:r>
              <a:rPr sz="1500" dirty="0">
                <a:latin typeface="Calibri"/>
                <a:cs typeface="Calibri"/>
              </a:rPr>
              <a:t>the</a:t>
            </a:r>
            <a:r>
              <a:rPr sz="1500" spc="-40" dirty="0">
                <a:latin typeface="Calibri"/>
                <a:cs typeface="Calibri"/>
              </a:rPr>
              <a:t> </a:t>
            </a:r>
            <a:r>
              <a:rPr sz="1500" dirty="0">
                <a:latin typeface="Calibri"/>
                <a:cs typeface="Calibri"/>
              </a:rPr>
              <a:t>confusion</a:t>
            </a:r>
            <a:r>
              <a:rPr sz="1500" spc="-40" dirty="0">
                <a:latin typeface="Calibri"/>
                <a:cs typeface="Calibri"/>
              </a:rPr>
              <a:t> </a:t>
            </a:r>
            <a:r>
              <a:rPr sz="1500" spc="-10" dirty="0">
                <a:latin typeface="Calibri"/>
                <a:cs typeface="Calibri"/>
              </a:rPr>
              <a:t>matrix.</a:t>
            </a:r>
            <a:endParaRPr sz="1500" dirty="0">
              <a:latin typeface="Calibri"/>
              <a:cs typeface="Calibri"/>
            </a:endParaRPr>
          </a:p>
        </p:txBody>
      </p:sp>
      <p:sp>
        <p:nvSpPr>
          <p:cNvPr id="12" name="object 7">
            <a:extLst>
              <a:ext uri="{FF2B5EF4-FFF2-40B4-BE49-F238E27FC236}">
                <a16:creationId xmlns:a16="http://schemas.microsoft.com/office/drawing/2014/main" id="{C952F361-2ED8-EBA2-03D8-DA7EECA890E0}"/>
              </a:ext>
            </a:extLst>
          </p:cNvPr>
          <p:cNvSpPr txBox="1"/>
          <p:nvPr/>
        </p:nvSpPr>
        <p:spPr>
          <a:xfrm>
            <a:off x="6316751" y="2389292"/>
            <a:ext cx="2089785" cy="941705"/>
          </a:xfrm>
          <a:prstGeom prst="rect">
            <a:avLst/>
          </a:prstGeom>
        </p:spPr>
        <p:txBody>
          <a:bodyPr vert="horz" wrap="square" lIns="0" tIns="115570" rIns="0" bIns="0" rtlCol="0">
            <a:spAutoFit/>
          </a:bodyPr>
          <a:lstStyle/>
          <a:p>
            <a:pPr marL="12700">
              <a:lnSpc>
                <a:spcPct val="100000"/>
              </a:lnSpc>
              <a:spcBef>
                <a:spcPts val="910"/>
              </a:spcBef>
            </a:pPr>
            <a:r>
              <a:rPr sz="1900" spc="-10" dirty="0">
                <a:latin typeface="Calibri"/>
                <a:cs typeface="Calibri"/>
              </a:rPr>
              <a:t>Improving</a:t>
            </a:r>
            <a:r>
              <a:rPr sz="1900" spc="-30" dirty="0">
                <a:latin typeface="Calibri"/>
                <a:cs typeface="Calibri"/>
              </a:rPr>
              <a:t> </a:t>
            </a:r>
            <a:r>
              <a:rPr sz="1900" dirty="0">
                <a:latin typeface="Calibri"/>
                <a:cs typeface="Calibri"/>
              </a:rPr>
              <a:t>the</a:t>
            </a:r>
            <a:r>
              <a:rPr sz="1900" spc="-30" dirty="0">
                <a:latin typeface="Calibri"/>
                <a:cs typeface="Calibri"/>
              </a:rPr>
              <a:t> </a:t>
            </a:r>
            <a:r>
              <a:rPr sz="1900" spc="-10" dirty="0">
                <a:latin typeface="Calibri"/>
                <a:cs typeface="Calibri"/>
              </a:rPr>
              <a:t>Model</a:t>
            </a:r>
            <a:endParaRPr sz="1900" dirty="0">
              <a:latin typeface="Calibri"/>
              <a:cs typeface="Calibri"/>
            </a:endParaRPr>
          </a:p>
          <a:p>
            <a:pPr marL="125095" marR="69215" indent="-113030">
              <a:lnSpc>
                <a:spcPts val="1680"/>
              </a:lnSpc>
              <a:spcBef>
                <a:spcPts val="795"/>
              </a:spcBef>
              <a:buChar char="•"/>
              <a:tabLst>
                <a:tab pos="127000" algn="l"/>
              </a:tabLst>
            </a:pPr>
            <a:r>
              <a:rPr sz="1500" dirty="0">
                <a:latin typeface="Calibri"/>
                <a:cs typeface="Calibri"/>
              </a:rPr>
              <a:t>Use</a:t>
            </a:r>
            <a:r>
              <a:rPr sz="1500" spc="-25" dirty="0">
                <a:latin typeface="Calibri"/>
                <a:cs typeface="Calibri"/>
              </a:rPr>
              <a:t> </a:t>
            </a:r>
            <a:r>
              <a:rPr sz="1500" spc="-10" dirty="0">
                <a:latin typeface="Calibri"/>
                <a:cs typeface="Calibri"/>
              </a:rPr>
              <a:t>Feature</a:t>
            </a:r>
            <a:r>
              <a:rPr sz="1500" spc="-20" dirty="0">
                <a:latin typeface="Calibri"/>
                <a:cs typeface="Calibri"/>
              </a:rPr>
              <a:t> </a:t>
            </a:r>
            <a:r>
              <a:rPr sz="1500" spc="-10" dirty="0">
                <a:latin typeface="Calibri"/>
                <a:cs typeface="Calibri"/>
              </a:rPr>
              <a:t>Engineering 	</a:t>
            </a:r>
            <a:r>
              <a:rPr sz="1500" dirty="0">
                <a:latin typeface="Calibri"/>
                <a:cs typeface="Calibri"/>
              </a:rPr>
              <a:t>and</a:t>
            </a:r>
            <a:r>
              <a:rPr sz="1500" spc="-50" dirty="0">
                <a:latin typeface="Calibri"/>
                <a:cs typeface="Calibri"/>
              </a:rPr>
              <a:t> </a:t>
            </a:r>
            <a:r>
              <a:rPr sz="1500" dirty="0">
                <a:latin typeface="Calibri"/>
                <a:cs typeface="Calibri"/>
              </a:rPr>
              <a:t>Algorithm</a:t>
            </a:r>
            <a:r>
              <a:rPr sz="1500" spc="-45" dirty="0">
                <a:latin typeface="Calibri"/>
                <a:cs typeface="Calibri"/>
              </a:rPr>
              <a:t> </a:t>
            </a:r>
            <a:r>
              <a:rPr sz="1500" spc="-10" dirty="0">
                <a:latin typeface="Calibri"/>
                <a:cs typeface="Calibri"/>
              </a:rPr>
              <a:t>Tuning</a:t>
            </a:r>
            <a:endParaRPr sz="1500" dirty="0">
              <a:latin typeface="Calibri"/>
              <a:cs typeface="Calibri"/>
            </a:endParaRPr>
          </a:p>
        </p:txBody>
      </p:sp>
      <p:sp>
        <p:nvSpPr>
          <p:cNvPr id="13" name="object 9">
            <a:extLst>
              <a:ext uri="{FF2B5EF4-FFF2-40B4-BE49-F238E27FC236}">
                <a16:creationId xmlns:a16="http://schemas.microsoft.com/office/drawing/2014/main" id="{E39E753C-D75B-B5A6-CDDC-88BF4B46D6EF}"/>
              </a:ext>
            </a:extLst>
          </p:cNvPr>
          <p:cNvSpPr txBox="1"/>
          <p:nvPr/>
        </p:nvSpPr>
        <p:spPr>
          <a:xfrm>
            <a:off x="9034868" y="2389292"/>
            <a:ext cx="2118360" cy="1145540"/>
          </a:xfrm>
          <a:prstGeom prst="rect">
            <a:avLst/>
          </a:prstGeom>
        </p:spPr>
        <p:txBody>
          <a:bodyPr vert="horz" wrap="square" lIns="0" tIns="115570" rIns="0" bIns="0" rtlCol="0">
            <a:spAutoFit/>
          </a:bodyPr>
          <a:lstStyle/>
          <a:p>
            <a:pPr marL="12700">
              <a:lnSpc>
                <a:spcPct val="100000"/>
              </a:lnSpc>
              <a:spcBef>
                <a:spcPts val="910"/>
              </a:spcBef>
            </a:pPr>
            <a:r>
              <a:rPr sz="1900" dirty="0">
                <a:latin typeface="Calibri"/>
                <a:cs typeface="Calibri"/>
              </a:rPr>
              <a:t>Find</a:t>
            </a:r>
            <a:r>
              <a:rPr sz="1900" spc="-50" dirty="0">
                <a:latin typeface="Calibri"/>
                <a:cs typeface="Calibri"/>
              </a:rPr>
              <a:t> </a:t>
            </a:r>
            <a:r>
              <a:rPr sz="1900" dirty="0">
                <a:latin typeface="Calibri"/>
                <a:cs typeface="Calibri"/>
              </a:rPr>
              <a:t>the</a:t>
            </a:r>
            <a:r>
              <a:rPr sz="1900" spc="-45" dirty="0">
                <a:latin typeface="Calibri"/>
                <a:cs typeface="Calibri"/>
              </a:rPr>
              <a:t> </a:t>
            </a:r>
            <a:r>
              <a:rPr sz="1900" dirty="0">
                <a:latin typeface="Calibri"/>
                <a:cs typeface="Calibri"/>
              </a:rPr>
              <a:t>Best</a:t>
            </a:r>
            <a:r>
              <a:rPr sz="1900" spc="-45" dirty="0">
                <a:latin typeface="Calibri"/>
                <a:cs typeface="Calibri"/>
              </a:rPr>
              <a:t> </a:t>
            </a:r>
            <a:r>
              <a:rPr sz="1900" spc="-20" dirty="0">
                <a:latin typeface="Calibri"/>
                <a:cs typeface="Calibri"/>
              </a:rPr>
              <a:t>Model</a:t>
            </a:r>
            <a:endParaRPr sz="1900" dirty="0">
              <a:latin typeface="Calibri"/>
              <a:cs typeface="Calibri"/>
            </a:endParaRPr>
          </a:p>
          <a:p>
            <a:pPr marL="125730" marR="5080" indent="-113030">
              <a:lnSpc>
                <a:spcPct val="91300"/>
              </a:lnSpc>
              <a:spcBef>
                <a:spcPts val="795"/>
              </a:spcBef>
              <a:buChar char="•"/>
              <a:tabLst>
                <a:tab pos="127000" algn="l"/>
              </a:tabLst>
            </a:pPr>
            <a:r>
              <a:rPr sz="1500" dirty="0">
                <a:latin typeface="Calibri"/>
                <a:cs typeface="Calibri"/>
              </a:rPr>
              <a:t>The</a:t>
            </a:r>
            <a:r>
              <a:rPr sz="1500" spc="-30" dirty="0">
                <a:latin typeface="Calibri"/>
                <a:cs typeface="Calibri"/>
              </a:rPr>
              <a:t> </a:t>
            </a:r>
            <a:r>
              <a:rPr sz="1500" dirty="0">
                <a:latin typeface="Calibri"/>
                <a:cs typeface="Calibri"/>
              </a:rPr>
              <a:t>model</a:t>
            </a:r>
            <a:r>
              <a:rPr sz="1500" spc="-30" dirty="0">
                <a:latin typeface="Calibri"/>
                <a:cs typeface="Calibri"/>
              </a:rPr>
              <a:t> </a:t>
            </a:r>
            <a:r>
              <a:rPr sz="1500" dirty="0">
                <a:latin typeface="Calibri"/>
                <a:cs typeface="Calibri"/>
              </a:rPr>
              <a:t>with</a:t>
            </a:r>
            <a:r>
              <a:rPr sz="1500" spc="-30" dirty="0">
                <a:latin typeface="Calibri"/>
                <a:cs typeface="Calibri"/>
              </a:rPr>
              <a:t> </a:t>
            </a:r>
            <a:r>
              <a:rPr sz="1500" dirty="0">
                <a:latin typeface="Calibri"/>
                <a:cs typeface="Calibri"/>
              </a:rPr>
              <a:t>the</a:t>
            </a:r>
            <a:r>
              <a:rPr sz="1500" spc="-25" dirty="0">
                <a:latin typeface="Calibri"/>
                <a:cs typeface="Calibri"/>
              </a:rPr>
              <a:t> </a:t>
            </a:r>
            <a:r>
              <a:rPr sz="1500" spc="-20" dirty="0">
                <a:latin typeface="Calibri"/>
                <a:cs typeface="Calibri"/>
              </a:rPr>
              <a:t>best 	</a:t>
            </a:r>
            <a:r>
              <a:rPr sz="1500" dirty="0">
                <a:latin typeface="Calibri"/>
                <a:cs typeface="Calibri"/>
              </a:rPr>
              <a:t>accuracy</a:t>
            </a:r>
            <a:r>
              <a:rPr sz="1500" spc="-50" dirty="0">
                <a:latin typeface="Calibri"/>
                <a:cs typeface="Calibri"/>
              </a:rPr>
              <a:t> </a:t>
            </a:r>
            <a:r>
              <a:rPr sz="1500" dirty="0">
                <a:latin typeface="Calibri"/>
                <a:cs typeface="Calibri"/>
              </a:rPr>
              <a:t>score</a:t>
            </a:r>
            <a:r>
              <a:rPr sz="1500" spc="-45" dirty="0">
                <a:latin typeface="Calibri"/>
                <a:cs typeface="Calibri"/>
              </a:rPr>
              <a:t> </a:t>
            </a:r>
            <a:r>
              <a:rPr sz="1500" dirty="0">
                <a:latin typeface="Calibri"/>
                <a:cs typeface="Calibri"/>
              </a:rPr>
              <a:t>will</a:t>
            </a:r>
            <a:r>
              <a:rPr sz="1500" spc="-50" dirty="0">
                <a:latin typeface="Calibri"/>
                <a:cs typeface="Calibri"/>
              </a:rPr>
              <a:t> </a:t>
            </a:r>
            <a:r>
              <a:rPr sz="1500" dirty="0">
                <a:latin typeface="Calibri"/>
                <a:cs typeface="Calibri"/>
              </a:rPr>
              <a:t>be</a:t>
            </a:r>
            <a:r>
              <a:rPr sz="1500" spc="-45" dirty="0">
                <a:latin typeface="Calibri"/>
                <a:cs typeface="Calibri"/>
              </a:rPr>
              <a:t> </a:t>
            </a:r>
            <a:r>
              <a:rPr sz="1500" spc="-25" dirty="0">
                <a:latin typeface="Calibri"/>
                <a:cs typeface="Calibri"/>
              </a:rPr>
              <a:t>the 	</a:t>
            </a:r>
            <a:r>
              <a:rPr sz="1500" dirty="0">
                <a:latin typeface="Calibri"/>
                <a:cs typeface="Calibri"/>
              </a:rPr>
              <a:t>best</a:t>
            </a:r>
            <a:r>
              <a:rPr sz="1500" spc="-30" dirty="0">
                <a:latin typeface="Calibri"/>
                <a:cs typeface="Calibri"/>
              </a:rPr>
              <a:t> </a:t>
            </a:r>
            <a:r>
              <a:rPr sz="1500" spc="-10" dirty="0">
                <a:latin typeface="Calibri"/>
                <a:cs typeface="Calibri"/>
              </a:rPr>
              <a:t>performing</a:t>
            </a:r>
            <a:r>
              <a:rPr sz="1500" spc="-25" dirty="0">
                <a:latin typeface="Calibri"/>
                <a:cs typeface="Calibri"/>
              </a:rPr>
              <a:t> </a:t>
            </a:r>
            <a:r>
              <a:rPr sz="1500" spc="-10" dirty="0">
                <a:latin typeface="Calibri"/>
                <a:cs typeface="Calibri"/>
              </a:rPr>
              <a:t>model.</a:t>
            </a:r>
            <a:endParaRPr sz="1500" dirty="0">
              <a:latin typeface="Calibri"/>
              <a:cs typeface="Calibri"/>
            </a:endParaRPr>
          </a:p>
        </p:txBody>
      </p:sp>
      <p:sp>
        <p:nvSpPr>
          <p:cNvPr id="14" name="object 11">
            <a:extLst>
              <a:ext uri="{FF2B5EF4-FFF2-40B4-BE49-F238E27FC236}">
                <a16:creationId xmlns:a16="http://schemas.microsoft.com/office/drawing/2014/main" id="{2D54B5C2-A1F1-4467-D7AE-C9DC17418B25}"/>
              </a:ext>
            </a:extLst>
          </p:cNvPr>
          <p:cNvSpPr txBox="1"/>
          <p:nvPr/>
        </p:nvSpPr>
        <p:spPr>
          <a:xfrm>
            <a:off x="9175216" y="4123435"/>
            <a:ext cx="2024380" cy="1168397"/>
          </a:xfrm>
          <a:prstGeom prst="rect">
            <a:avLst/>
          </a:prstGeom>
        </p:spPr>
        <p:txBody>
          <a:bodyPr vert="horz" wrap="square" lIns="0" tIns="12700" rIns="0" bIns="0" rtlCol="0">
            <a:spAutoFit/>
          </a:bodyPr>
          <a:lstStyle/>
          <a:p>
            <a:pPr marL="12700" marR="5080">
              <a:lnSpc>
                <a:spcPct val="105000"/>
              </a:lnSpc>
              <a:spcBef>
                <a:spcPts val="100"/>
              </a:spcBef>
            </a:pPr>
            <a:r>
              <a:rPr sz="1200" spc="-10" dirty="0">
                <a:latin typeface="Calibri"/>
                <a:cs typeface="Calibri"/>
              </a:rPr>
              <a:t>From: </a:t>
            </a:r>
            <a:r>
              <a:rPr lang="en-IN" sz="1200" spc="-10" dirty="0">
                <a:latin typeface="Calibri"/>
                <a:cs typeface="Calibri"/>
                <a:hlinkClick r:id="rId7"/>
              </a:rPr>
              <a:t>https://github.com/16Brijesh10/APPLIED_DATA_SCIENCE_CAPSTONE/blob/main/week%204/paceX_Machine_Learning_Prediction_Part_5.jupyterlite.ipynb</a:t>
            </a:r>
            <a:endParaRPr sz="1200" dirty="0">
              <a:latin typeface="Calibri"/>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object 2">
            <a:extLst>
              <a:ext uri="{FF2B5EF4-FFF2-40B4-BE49-F238E27FC236}">
                <a16:creationId xmlns:a16="http://schemas.microsoft.com/office/drawing/2014/main" id="{9264128B-5DB7-18E7-AE68-2EDA3D488A78}"/>
              </a:ext>
            </a:extLst>
          </p:cNvPr>
          <p:cNvSpPr txBox="1"/>
          <p:nvPr/>
        </p:nvSpPr>
        <p:spPr>
          <a:xfrm>
            <a:off x="919864" y="1652523"/>
            <a:ext cx="6852284" cy="2073910"/>
          </a:xfrm>
          <a:prstGeom prst="rect">
            <a:avLst/>
          </a:prstGeom>
        </p:spPr>
        <p:txBody>
          <a:bodyPr vert="horz" wrap="square" lIns="0" tIns="186055" rIns="0" bIns="0" rtlCol="0">
            <a:spAutoFit/>
          </a:bodyPr>
          <a:lstStyle/>
          <a:p>
            <a:pPr marL="12700">
              <a:lnSpc>
                <a:spcPct val="100000"/>
              </a:lnSpc>
              <a:spcBef>
                <a:spcPts val="1465"/>
              </a:spcBef>
            </a:pPr>
            <a:r>
              <a:rPr sz="2200" spc="-12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spc="-35" dirty="0">
                <a:solidFill>
                  <a:srgbClr val="292929"/>
                </a:solidFill>
                <a:latin typeface="Microsoft Sans Serif"/>
                <a:cs typeface="Microsoft Sans Serif"/>
              </a:rPr>
              <a:t>results</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will</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be</a:t>
            </a:r>
            <a:r>
              <a:rPr sz="2200" spc="-20" dirty="0">
                <a:solidFill>
                  <a:srgbClr val="292929"/>
                </a:solidFill>
                <a:latin typeface="Microsoft Sans Serif"/>
                <a:cs typeface="Microsoft Sans Serif"/>
              </a:rPr>
              <a:t> </a:t>
            </a:r>
            <a:r>
              <a:rPr sz="2200" spc="-35" dirty="0">
                <a:solidFill>
                  <a:srgbClr val="292929"/>
                </a:solidFill>
                <a:latin typeface="Microsoft Sans Serif"/>
                <a:cs typeface="Microsoft Sans Serif"/>
              </a:rPr>
              <a:t>categorized</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20" dirty="0">
                <a:solidFill>
                  <a:srgbClr val="292929"/>
                </a:solidFill>
                <a:latin typeface="Microsoft Sans Serif"/>
                <a:cs typeface="Microsoft Sans Serif"/>
              </a:rPr>
              <a:t> </a:t>
            </a:r>
            <a:r>
              <a:rPr sz="2200" spc="95" dirty="0">
                <a:solidFill>
                  <a:srgbClr val="292929"/>
                </a:solidFill>
                <a:latin typeface="Microsoft Sans Serif"/>
                <a:cs typeface="Microsoft Sans Serif"/>
              </a:rPr>
              <a:t>3</a:t>
            </a:r>
            <a:r>
              <a:rPr sz="2200" spc="-25" dirty="0">
                <a:solidFill>
                  <a:srgbClr val="292929"/>
                </a:solidFill>
                <a:latin typeface="Microsoft Sans Serif"/>
                <a:cs typeface="Microsoft Sans Serif"/>
              </a:rPr>
              <a:t> </a:t>
            </a:r>
            <a:r>
              <a:rPr sz="2200" spc="-45" dirty="0">
                <a:solidFill>
                  <a:srgbClr val="292929"/>
                </a:solidFill>
                <a:latin typeface="Microsoft Sans Serif"/>
                <a:cs typeface="Microsoft Sans Serif"/>
              </a:rPr>
              <a:t>main</a:t>
            </a:r>
            <a:r>
              <a:rPr sz="2200" spc="-25" dirty="0">
                <a:solidFill>
                  <a:srgbClr val="292929"/>
                </a:solidFill>
                <a:latin typeface="Microsoft Sans Serif"/>
                <a:cs typeface="Microsoft Sans Serif"/>
              </a:rPr>
              <a:t> </a:t>
            </a:r>
            <a:r>
              <a:rPr sz="2200" spc="-35" dirty="0">
                <a:solidFill>
                  <a:srgbClr val="292929"/>
                </a:solidFill>
                <a:latin typeface="Microsoft Sans Serif"/>
                <a:cs typeface="Microsoft Sans Serif"/>
              </a:rPr>
              <a:t>results</a:t>
            </a:r>
            <a:r>
              <a:rPr sz="2200" spc="-20" dirty="0">
                <a:solidFill>
                  <a:srgbClr val="292929"/>
                </a:solidFill>
                <a:latin typeface="Microsoft Sans Serif"/>
                <a:cs typeface="Microsoft Sans Serif"/>
              </a:rPr>
              <a:t> which</a:t>
            </a:r>
            <a:r>
              <a:rPr sz="2200" spc="-25" dirty="0">
                <a:solidFill>
                  <a:srgbClr val="292929"/>
                </a:solidFill>
                <a:latin typeface="Microsoft Sans Serif"/>
                <a:cs typeface="Microsoft Sans Serif"/>
              </a:rPr>
              <a:t> is:</a:t>
            </a:r>
            <a:endParaRPr sz="2200" dirty="0">
              <a:latin typeface="Microsoft Sans Serif"/>
              <a:cs typeface="Microsoft Sans Serif"/>
            </a:endParaRPr>
          </a:p>
          <a:p>
            <a:pPr marL="240665" indent="-227965">
              <a:lnSpc>
                <a:spcPct val="100000"/>
              </a:lnSpc>
              <a:spcBef>
                <a:spcPts val="1370"/>
              </a:spcBef>
              <a:buFont typeface="Arial MT"/>
              <a:buChar char="•"/>
              <a:tabLst>
                <a:tab pos="240665" algn="l"/>
              </a:tabLst>
            </a:pPr>
            <a:r>
              <a:rPr sz="2200" spc="-30" dirty="0">
                <a:solidFill>
                  <a:srgbClr val="292929"/>
                </a:solidFill>
                <a:latin typeface="Microsoft Sans Serif"/>
                <a:cs typeface="Microsoft Sans Serif"/>
              </a:rPr>
              <a:t>Exploratory</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data</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analysis</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results</a:t>
            </a:r>
            <a:endParaRPr sz="2200" dirty="0">
              <a:latin typeface="Microsoft Sans Serif"/>
              <a:cs typeface="Microsoft Sans Serif"/>
            </a:endParaRPr>
          </a:p>
          <a:p>
            <a:pPr marL="240665" indent="-227965">
              <a:lnSpc>
                <a:spcPct val="100000"/>
              </a:lnSpc>
              <a:spcBef>
                <a:spcPts val="1370"/>
              </a:spcBef>
              <a:buFont typeface="Arial MT"/>
              <a:buChar char="•"/>
              <a:tabLst>
                <a:tab pos="240665" algn="l"/>
              </a:tabLst>
            </a:pPr>
            <a:r>
              <a:rPr sz="2200" spc="-45" dirty="0">
                <a:solidFill>
                  <a:srgbClr val="292929"/>
                </a:solidFill>
                <a:latin typeface="Microsoft Sans Serif"/>
                <a:cs typeface="Microsoft Sans Serif"/>
              </a:rPr>
              <a:t>Interactive</a:t>
            </a:r>
            <a:r>
              <a:rPr sz="2200" spc="-50" dirty="0">
                <a:solidFill>
                  <a:srgbClr val="292929"/>
                </a:solidFill>
                <a:latin typeface="Microsoft Sans Serif"/>
                <a:cs typeface="Microsoft Sans Serif"/>
              </a:rPr>
              <a:t> analytics </a:t>
            </a:r>
            <a:r>
              <a:rPr sz="2200" spc="-20" dirty="0">
                <a:solidFill>
                  <a:srgbClr val="292929"/>
                </a:solidFill>
                <a:latin typeface="Microsoft Sans Serif"/>
                <a:cs typeface="Microsoft Sans Serif"/>
              </a:rPr>
              <a:t>demo</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screenshots</a:t>
            </a:r>
            <a:endParaRPr sz="2200" dirty="0">
              <a:latin typeface="Microsoft Sans Serif"/>
              <a:cs typeface="Microsoft Sans Serif"/>
            </a:endParaRPr>
          </a:p>
          <a:p>
            <a:pPr marL="240665" indent="-227965">
              <a:lnSpc>
                <a:spcPct val="100000"/>
              </a:lnSpc>
              <a:spcBef>
                <a:spcPts val="1460"/>
              </a:spcBef>
              <a:buFont typeface="Arial MT"/>
              <a:buChar char="•"/>
              <a:tabLst>
                <a:tab pos="240665" algn="l"/>
              </a:tabLst>
            </a:pPr>
            <a:r>
              <a:rPr sz="2200" spc="-50" dirty="0">
                <a:solidFill>
                  <a:srgbClr val="292929"/>
                </a:solidFill>
                <a:latin typeface="Microsoft Sans Serif"/>
                <a:cs typeface="Microsoft Sans Serif"/>
              </a:rPr>
              <a:t>Predictive</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analysis</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results</a:t>
            </a:r>
            <a:endParaRPr sz="2200" dirty="0">
              <a:latin typeface="Microsoft Sans Serif"/>
              <a:cs typeface="Microsoft Sans Serif"/>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2">
            <a:extLst>
              <a:ext uri="{FF2B5EF4-FFF2-40B4-BE49-F238E27FC236}">
                <a16:creationId xmlns:a16="http://schemas.microsoft.com/office/drawing/2014/main" id="{29C6F7A6-350A-BF9E-8B79-AEE4258E87C0}"/>
              </a:ext>
            </a:extLst>
          </p:cNvPr>
          <p:cNvSpPr txBox="1"/>
          <p:nvPr/>
        </p:nvSpPr>
        <p:spPr>
          <a:xfrm>
            <a:off x="9013850" y="1748028"/>
            <a:ext cx="2319020" cy="2945765"/>
          </a:xfrm>
          <a:prstGeom prst="rect">
            <a:avLst/>
          </a:prstGeom>
        </p:spPr>
        <p:txBody>
          <a:bodyPr vert="horz" wrap="square" lIns="0" tIns="12700" rIns="0" bIns="0" rtlCol="0">
            <a:spAutoFit/>
          </a:bodyPr>
          <a:lstStyle/>
          <a:p>
            <a:pPr marL="12700" marR="5080">
              <a:lnSpc>
                <a:spcPct val="100000"/>
              </a:lnSpc>
              <a:spcBef>
                <a:spcPts val="100"/>
              </a:spcBef>
              <a:tabLst>
                <a:tab pos="1245870" algn="l"/>
              </a:tabLst>
            </a:pPr>
            <a:r>
              <a:rPr sz="2000" spc="-65" dirty="0">
                <a:solidFill>
                  <a:srgbClr val="292929"/>
                </a:solidFill>
                <a:latin typeface="Microsoft Sans Serif"/>
                <a:cs typeface="Microsoft Sans Serif"/>
              </a:rPr>
              <a:t>This</a:t>
            </a:r>
            <a:r>
              <a:rPr sz="2000" spc="-70" dirty="0">
                <a:solidFill>
                  <a:srgbClr val="292929"/>
                </a:solidFill>
                <a:latin typeface="Microsoft Sans Serif"/>
                <a:cs typeface="Microsoft Sans Serif"/>
              </a:rPr>
              <a:t> </a:t>
            </a:r>
            <a:r>
              <a:rPr sz="2000" spc="-20" dirty="0">
                <a:solidFill>
                  <a:srgbClr val="292929"/>
                </a:solidFill>
                <a:latin typeface="Microsoft Sans Serif"/>
                <a:cs typeface="Microsoft Sans Serif"/>
              </a:rPr>
              <a:t>scatter</a:t>
            </a:r>
            <a:r>
              <a:rPr sz="2000" spc="-90" dirty="0">
                <a:solidFill>
                  <a:srgbClr val="292929"/>
                </a:solidFill>
                <a:latin typeface="Microsoft Sans Serif"/>
                <a:cs typeface="Microsoft Sans Serif"/>
              </a:rPr>
              <a:t> </a:t>
            </a:r>
            <a:r>
              <a:rPr sz="2000" spc="-20" dirty="0">
                <a:solidFill>
                  <a:srgbClr val="292929"/>
                </a:solidFill>
                <a:latin typeface="Microsoft Sans Serif"/>
                <a:cs typeface="Microsoft Sans Serif"/>
              </a:rPr>
              <a:t>plot </a:t>
            </a:r>
            <a:r>
              <a:rPr sz="2000" spc="-60" dirty="0">
                <a:solidFill>
                  <a:srgbClr val="292929"/>
                </a:solidFill>
                <a:latin typeface="Microsoft Sans Serif"/>
                <a:cs typeface="Microsoft Sans Serif"/>
              </a:rPr>
              <a:t>shows</a:t>
            </a:r>
            <a:r>
              <a:rPr sz="2000" dirty="0">
                <a:solidFill>
                  <a:srgbClr val="292929"/>
                </a:solidFill>
                <a:latin typeface="Microsoft Sans Serif"/>
                <a:cs typeface="Microsoft Sans Serif"/>
              </a:rPr>
              <a:t> that</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the </a:t>
            </a:r>
            <a:r>
              <a:rPr sz="2000" spc="-40" dirty="0">
                <a:solidFill>
                  <a:srgbClr val="292929"/>
                </a:solidFill>
                <a:latin typeface="Microsoft Sans Serif"/>
                <a:cs typeface="Microsoft Sans Serif"/>
              </a:rPr>
              <a:t>larger </a:t>
            </a:r>
            <a:r>
              <a:rPr sz="2000" dirty="0">
                <a:solidFill>
                  <a:srgbClr val="292929"/>
                </a:solidFill>
                <a:latin typeface="Microsoft Sans Serif"/>
                <a:cs typeface="Microsoft Sans Serif"/>
              </a:rPr>
              <a:t>the</a:t>
            </a:r>
            <a:r>
              <a:rPr sz="2000" spc="-20" dirty="0">
                <a:solidFill>
                  <a:srgbClr val="292929"/>
                </a:solidFill>
                <a:latin typeface="Microsoft Sans Serif"/>
                <a:cs typeface="Microsoft Sans Serif"/>
              </a:rPr>
              <a:t> </a:t>
            </a:r>
            <a:r>
              <a:rPr sz="2000" spc="-10" dirty="0">
                <a:solidFill>
                  <a:srgbClr val="292929"/>
                </a:solidFill>
                <a:latin typeface="Microsoft Sans Serif"/>
                <a:cs typeface="Microsoft Sans Serif"/>
              </a:rPr>
              <a:t>flights</a:t>
            </a:r>
            <a:r>
              <a:rPr sz="2000" dirty="0">
                <a:solidFill>
                  <a:srgbClr val="292929"/>
                </a:solidFill>
                <a:latin typeface="Microsoft Sans Serif"/>
                <a:cs typeface="Microsoft Sans Serif"/>
              </a:rPr>
              <a:t>	</a:t>
            </a:r>
            <a:r>
              <a:rPr sz="2000" spc="-10" dirty="0">
                <a:solidFill>
                  <a:srgbClr val="292929"/>
                </a:solidFill>
                <a:latin typeface="Microsoft Sans Serif"/>
                <a:cs typeface="Microsoft Sans Serif"/>
              </a:rPr>
              <a:t>amount </a:t>
            </a:r>
            <a:r>
              <a:rPr sz="2000" dirty="0">
                <a:solidFill>
                  <a:srgbClr val="292929"/>
                </a:solidFill>
                <a:latin typeface="Microsoft Sans Serif"/>
                <a:cs typeface="Microsoft Sans Serif"/>
              </a:rPr>
              <a:t>of</a:t>
            </a:r>
            <a:r>
              <a:rPr sz="2000" spc="24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5"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a:t>
            </a:r>
            <a:r>
              <a:rPr sz="2000" spc="10" dirty="0">
                <a:solidFill>
                  <a:srgbClr val="292929"/>
                </a:solidFill>
                <a:latin typeface="Microsoft Sans Serif"/>
                <a:cs typeface="Microsoft Sans Serif"/>
              </a:rPr>
              <a:t> </a:t>
            </a:r>
            <a:r>
              <a:rPr sz="2000" spc="-20" dirty="0">
                <a:solidFill>
                  <a:srgbClr val="292929"/>
                </a:solidFill>
                <a:latin typeface="Microsoft Sans Serif"/>
                <a:cs typeface="Microsoft Sans Serif"/>
              </a:rPr>
              <a:t>site, </a:t>
            </a:r>
            <a:r>
              <a:rPr sz="2000" dirty="0">
                <a:solidFill>
                  <a:srgbClr val="292929"/>
                </a:solidFill>
                <a:latin typeface="Microsoft Sans Serif"/>
                <a:cs typeface="Microsoft Sans Serif"/>
              </a:rPr>
              <a:t>the</a:t>
            </a:r>
            <a:r>
              <a:rPr sz="2000" spc="-45" dirty="0">
                <a:solidFill>
                  <a:srgbClr val="292929"/>
                </a:solidFill>
                <a:latin typeface="Microsoft Sans Serif"/>
                <a:cs typeface="Microsoft Sans Serif"/>
              </a:rPr>
              <a:t> </a:t>
            </a:r>
            <a:r>
              <a:rPr sz="2000" spc="-20" dirty="0">
                <a:solidFill>
                  <a:srgbClr val="292929"/>
                </a:solidFill>
                <a:latin typeface="Microsoft Sans Serif"/>
                <a:cs typeface="Microsoft Sans Serif"/>
              </a:rPr>
              <a:t>greater</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40" dirty="0">
                <a:solidFill>
                  <a:srgbClr val="292929"/>
                </a:solidFill>
                <a:latin typeface="Microsoft Sans Serif"/>
                <a:cs typeface="Microsoft Sans Serif"/>
              </a:rPr>
              <a:t> </a:t>
            </a:r>
            <a:r>
              <a:rPr sz="2000" spc="-25" dirty="0">
                <a:solidFill>
                  <a:srgbClr val="292929"/>
                </a:solidFill>
                <a:latin typeface="Microsoft Sans Serif"/>
                <a:cs typeface="Microsoft Sans Serif"/>
              </a:rPr>
              <a:t>the </a:t>
            </a:r>
            <a:r>
              <a:rPr sz="2000" spc="-114" dirty="0">
                <a:solidFill>
                  <a:srgbClr val="292929"/>
                </a:solidFill>
                <a:latin typeface="Microsoft Sans Serif"/>
                <a:cs typeface="Microsoft Sans Serif"/>
              </a:rPr>
              <a:t>success</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rate</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will</a:t>
            </a:r>
            <a:r>
              <a:rPr sz="2000" spc="5" dirty="0">
                <a:solidFill>
                  <a:srgbClr val="292929"/>
                </a:solidFill>
                <a:latin typeface="Microsoft Sans Serif"/>
                <a:cs typeface="Microsoft Sans Serif"/>
              </a:rPr>
              <a:t> </a:t>
            </a:r>
            <a:r>
              <a:rPr sz="2000" spc="-25" dirty="0">
                <a:solidFill>
                  <a:srgbClr val="292929"/>
                </a:solidFill>
                <a:latin typeface="Microsoft Sans Serif"/>
                <a:cs typeface="Microsoft Sans Serif"/>
              </a:rPr>
              <a:t>be.</a:t>
            </a:r>
            <a:endParaRPr sz="2000" dirty="0">
              <a:latin typeface="Microsoft Sans Serif"/>
              <a:cs typeface="Microsoft Sans Serif"/>
            </a:endParaRPr>
          </a:p>
          <a:p>
            <a:pPr marL="12700" marR="68580">
              <a:lnSpc>
                <a:spcPct val="100000"/>
              </a:lnSpc>
              <a:spcBef>
                <a:spcPts val="1390"/>
              </a:spcBef>
            </a:pPr>
            <a:r>
              <a:rPr sz="2000" spc="-100" dirty="0">
                <a:solidFill>
                  <a:srgbClr val="292929"/>
                </a:solidFill>
                <a:latin typeface="Microsoft Sans Serif"/>
                <a:cs typeface="Microsoft Sans Serif"/>
              </a:rPr>
              <a:t>However,</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site</a:t>
            </a:r>
            <a:r>
              <a:rPr sz="2000" spc="-40" dirty="0">
                <a:solidFill>
                  <a:srgbClr val="292929"/>
                </a:solidFill>
                <a:latin typeface="Microsoft Sans Serif"/>
                <a:cs typeface="Microsoft Sans Serif"/>
              </a:rPr>
              <a:t> </a:t>
            </a:r>
            <a:r>
              <a:rPr sz="2000" spc="-215" dirty="0">
                <a:solidFill>
                  <a:srgbClr val="292929"/>
                </a:solidFill>
                <a:latin typeface="Microsoft Sans Serif"/>
                <a:cs typeface="Microsoft Sans Serif"/>
              </a:rPr>
              <a:t>CCAFS </a:t>
            </a:r>
            <a:r>
              <a:rPr sz="2000" spc="-85" dirty="0">
                <a:solidFill>
                  <a:srgbClr val="292929"/>
                </a:solidFill>
                <a:latin typeface="Microsoft Sans Serif"/>
                <a:cs typeface="Microsoft Sans Serif"/>
              </a:rPr>
              <a:t>SLC40</a:t>
            </a:r>
            <a:r>
              <a:rPr sz="2000" spc="-45" dirty="0">
                <a:solidFill>
                  <a:srgbClr val="292929"/>
                </a:solidFill>
                <a:latin typeface="Microsoft Sans Serif"/>
                <a:cs typeface="Microsoft Sans Serif"/>
              </a:rPr>
              <a:t> </a:t>
            </a:r>
            <a:r>
              <a:rPr sz="2000" spc="-60" dirty="0">
                <a:solidFill>
                  <a:srgbClr val="292929"/>
                </a:solidFill>
                <a:latin typeface="Microsoft Sans Serif"/>
                <a:cs typeface="Microsoft Sans Serif"/>
              </a:rPr>
              <a:t>shows</a:t>
            </a:r>
            <a:r>
              <a:rPr sz="2000" spc="-45" dirty="0">
                <a:solidFill>
                  <a:srgbClr val="292929"/>
                </a:solidFill>
                <a:latin typeface="Microsoft Sans Serif"/>
                <a:cs typeface="Microsoft Sans Serif"/>
              </a:rPr>
              <a:t> </a:t>
            </a:r>
            <a:r>
              <a:rPr sz="2000" spc="-25" dirty="0">
                <a:solidFill>
                  <a:srgbClr val="292929"/>
                </a:solidFill>
                <a:latin typeface="Microsoft Sans Serif"/>
                <a:cs typeface="Microsoft Sans Serif"/>
              </a:rPr>
              <a:t>the least</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pattern</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50" dirty="0">
                <a:solidFill>
                  <a:srgbClr val="292929"/>
                </a:solidFill>
                <a:latin typeface="Microsoft Sans Serif"/>
                <a:cs typeface="Microsoft Sans Serif"/>
              </a:rPr>
              <a:t> </a:t>
            </a:r>
            <a:r>
              <a:rPr sz="2000" spc="-20" dirty="0">
                <a:solidFill>
                  <a:srgbClr val="292929"/>
                </a:solidFill>
                <a:latin typeface="Microsoft Sans Serif"/>
                <a:cs typeface="Microsoft Sans Serif"/>
              </a:rPr>
              <a:t>this.</a:t>
            </a:r>
            <a:endParaRPr sz="2000" dirty="0">
              <a:latin typeface="Microsoft Sans Serif"/>
              <a:cs typeface="Microsoft Sans Serif"/>
            </a:endParaRPr>
          </a:p>
        </p:txBody>
      </p:sp>
      <p:pic>
        <p:nvPicPr>
          <p:cNvPr id="7" name="Picture 6">
            <a:extLst>
              <a:ext uri="{FF2B5EF4-FFF2-40B4-BE49-F238E27FC236}">
                <a16:creationId xmlns:a16="http://schemas.microsoft.com/office/drawing/2014/main" id="{D2F79C94-9189-FD9E-EC18-83B4811C36E5}"/>
              </a:ext>
            </a:extLst>
          </p:cNvPr>
          <p:cNvPicPr>
            <a:picLocks noChangeAspect="1"/>
          </p:cNvPicPr>
          <p:nvPr/>
        </p:nvPicPr>
        <p:blipFill>
          <a:blip r:embed="rId3"/>
          <a:stretch>
            <a:fillRect/>
          </a:stretch>
        </p:blipFill>
        <p:spPr>
          <a:xfrm>
            <a:off x="1038047" y="1448259"/>
            <a:ext cx="7676725" cy="48710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3">
            <a:extLst>
              <a:ext uri="{FF2B5EF4-FFF2-40B4-BE49-F238E27FC236}">
                <a16:creationId xmlns:a16="http://schemas.microsoft.com/office/drawing/2014/main" id="{605D6399-FC42-C68B-D673-808D71925973}"/>
              </a:ext>
            </a:extLst>
          </p:cNvPr>
          <p:cNvSpPr txBox="1"/>
          <p:nvPr/>
        </p:nvSpPr>
        <p:spPr>
          <a:xfrm>
            <a:off x="720450" y="1813052"/>
            <a:ext cx="2770505" cy="3257815"/>
          </a:xfrm>
          <a:prstGeom prst="rect">
            <a:avLst/>
          </a:prstGeom>
        </p:spPr>
        <p:txBody>
          <a:bodyPr vert="horz" wrap="square" lIns="0" tIns="11430" rIns="0" bIns="0" rtlCol="0">
            <a:spAutoFit/>
          </a:bodyPr>
          <a:lstStyle/>
          <a:p>
            <a:pPr marL="230504" marR="5080" indent="283210" algn="r">
              <a:lnSpc>
                <a:spcPct val="100400"/>
              </a:lnSpc>
              <a:spcBef>
                <a:spcPts val="90"/>
              </a:spcBef>
            </a:pPr>
            <a:r>
              <a:rPr sz="1800" spc="-65" dirty="0">
                <a:solidFill>
                  <a:srgbClr val="292929"/>
                </a:solidFill>
                <a:latin typeface="Microsoft Sans Serif"/>
                <a:cs typeface="Microsoft Sans Serif"/>
              </a:rPr>
              <a:t>This</a:t>
            </a:r>
            <a:r>
              <a:rPr sz="1800" spc="5" dirty="0">
                <a:solidFill>
                  <a:srgbClr val="292929"/>
                </a:solidFill>
                <a:latin typeface="Microsoft Sans Serif"/>
                <a:cs typeface="Microsoft Sans Serif"/>
              </a:rPr>
              <a:t> </a:t>
            </a:r>
            <a:r>
              <a:rPr sz="1800" spc="-20" dirty="0">
                <a:solidFill>
                  <a:srgbClr val="292929"/>
                </a:solidFill>
                <a:latin typeface="Microsoft Sans Serif"/>
                <a:cs typeface="Microsoft Sans Serif"/>
              </a:rPr>
              <a:t>scatter</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plot</a:t>
            </a:r>
            <a:r>
              <a:rPr sz="1800" spc="15" dirty="0">
                <a:solidFill>
                  <a:srgbClr val="292929"/>
                </a:solidFill>
                <a:latin typeface="Microsoft Sans Serif"/>
                <a:cs typeface="Microsoft Sans Serif"/>
              </a:rPr>
              <a:t> </a:t>
            </a:r>
            <a:r>
              <a:rPr sz="1800" spc="-60" dirty="0">
                <a:solidFill>
                  <a:srgbClr val="292929"/>
                </a:solidFill>
                <a:latin typeface="Microsoft Sans Serif"/>
                <a:cs typeface="Microsoft Sans Serif"/>
              </a:rPr>
              <a:t>shows </a:t>
            </a:r>
            <a:r>
              <a:rPr sz="1800" spc="-50" dirty="0">
                <a:solidFill>
                  <a:srgbClr val="292929"/>
                </a:solidFill>
                <a:latin typeface="Microsoft Sans Serif"/>
                <a:cs typeface="Microsoft Sans Serif"/>
              </a:rPr>
              <a:t>once</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5" dirty="0">
                <a:solidFill>
                  <a:srgbClr val="292929"/>
                </a:solidFill>
                <a:latin typeface="Microsoft Sans Serif"/>
                <a:cs typeface="Microsoft Sans Serif"/>
              </a:rPr>
              <a:t> </a:t>
            </a:r>
            <a:r>
              <a:rPr sz="1800" spc="-10" dirty="0">
                <a:solidFill>
                  <a:srgbClr val="292929"/>
                </a:solidFill>
                <a:latin typeface="Microsoft Sans Serif"/>
                <a:cs typeface="Microsoft Sans Serif"/>
              </a:rPr>
              <a:t>pay</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load</a:t>
            </a:r>
            <a:r>
              <a:rPr sz="1800" spc="-50"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20" dirty="0">
                <a:solidFill>
                  <a:srgbClr val="292929"/>
                </a:solidFill>
                <a:latin typeface="Microsoft Sans Serif"/>
                <a:cs typeface="Microsoft Sans Serif"/>
              </a:rPr>
              <a:t> </a:t>
            </a:r>
            <a:r>
              <a:rPr sz="1800" spc="-25" dirty="0">
                <a:solidFill>
                  <a:srgbClr val="292929"/>
                </a:solidFill>
                <a:latin typeface="Microsoft Sans Serif"/>
                <a:cs typeface="Microsoft Sans Serif"/>
              </a:rPr>
              <a:t>is </a:t>
            </a:r>
            <a:r>
              <a:rPr sz="1800" spc="-20" dirty="0">
                <a:solidFill>
                  <a:srgbClr val="292929"/>
                </a:solidFill>
                <a:latin typeface="Microsoft Sans Serif"/>
                <a:cs typeface="Microsoft Sans Serif"/>
              </a:rPr>
              <a:t>greater</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than</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7000kg,</a:t>
            </a:r>
            <a:r>
              <a:rPr sz="1800" spc="2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 </a:t>
            </a:r>
            <a:r>
              <a:rPr sz="1800" dirty="0">
                <a:solidFill>
                  <a:srgbClr val="292929"/>
                </a:solidFill>
                <a:latin typeface="Microsoft Sans Serif"/>
                <a:cs typeface="Microsoft Sans Serif"/>
              </a:rPr>
              <a:t>probability</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24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90" dirty="0">
                <a:solidFill>
                  <a:srgbClr val="292929"/>
                </a:solidFill>
                <a:latin typeface="Microsoft Sans Serif"/>
                <a:cs typeface="Microsoft Sans Serif"/>
              </a:rPr>
              <a:t>success</a:t>
            </a:r>
            <a:endParaRPr sz="1800" dirty="0">
              <a:latin typeface="Microsoft Sans Serif"/>
              <a:cs typeface="Microsoft Sans Serif"/>
            </a:endParaRPr>
          </a:p>
          <a:p>
            <a:pPr marR="5715" algn="r">
              <a:lnSpc>
                <a:spcPts val="2090"/>
              </a:lnSpc>
            </a:pPr>
            <a:r>
              <a:rPr sz="1800" dirty="0">
                <a:solidFill>
                  <a:srgbClr val="292929"/>
                </a:solidFill>
                <a:latin typeface="Microsoft Sans Serif"/>
                <a:cs typeface="Microsoft Sans Serif"/>
              </a:rPr>
              <a:t>rate</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will</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be </a:t>
            </a:r>
            <a:r>
              <a:rPr sz="1800" spc="-10" dirty="0">
                <a:solidFill>
                  <a:srgbClr val="292929"/>
                </a:solidFill>
                <a:latin typeface="Microsoft Sans Serif"/>
                <a:cs typeface="Microsoft Sans Serif"/>
              </a:rPr>
              <a:t>highly</a:t>
            </a:r>
            <a:endParaRPr sz="1800" dirty="0">
              <a:latin typeface="Microsoft Sans Serif"/>
              <a:cs typeface="Microsoft Sans Serif"/>
            </a:endParaRPr>
          </a:p>
          <a:p>
            <a:pPr marR="5715" algn="r">
              <a:lnSpc>
                <a:spcPct val="100000"/>
              </a:lnSpc>
              <a:spcBef>
                <a:spcPts val="50"/>
              </a:spcBef>
            </a:pPr>
            <a:r>
              <a:rPr sz="1800" spc="-10" dirty="0">
                <a:solidFill>
                  <a:srgbClr val="292929"/>
                </a:solidFill>
                <a:latin typeface="Microsoft Sans Serif"/>
                <a:cs typeface="Microsoft Sans Serif"/>
              </a:rPr>
              <a:t>increased.</a:t>
            </a:r>
            <a:endParaRPr sz="1800" dirty="0">
              <a:latin typeface="Microsoft Sans Serif"/>
              <a:cs typeface="Microsoft Sans Serif"/>
            </a:endParaRPr>
          </a:p>
          <a:p>
            <a:pPr marL="12700" marR="5080" indent="231775" algn="r">
              <a:lnSpc>
                <a:spcPct val="98500"/>
              </a:lnSpc>
              <a:spcBef>
                <a:spcPts val="1470"/>
              </a:spcBef>
            </a:pPr>
            <a:r>
              <a:rPr sz="1800" spc="-90" dirty="0">
                <a:solidFill>
                  <a:srgbClr val="292929"/>
                </a:solidFill>
                <a:latin typeface="Microsoft Sans Serif"/>
                <a:cs typeface="Microsoft Sans Serif"/>
              </a:rPr>
              <a:t>However,</a:t>
            </a:r>
            <a:r>
              <a:rPr sz="1800" spc="-30" dirty="0">
                <a:solidFill>
                  <a:srgbClr val="292929"/>
                </a:solidFill>
                <a:latin typeface="Microsoft Sans Serif"/>
                <a:cs typeface="Microsoft Sans Serif"/>
              </a:rPr>
              <a:t> </a:t>
            </a:r>
            <a:r>
              <a:rPr sz="1800" spc="-20" dirty="0">
                <a:solidFill>
                  <a:srgbClr val="292929"/>
                </a:solidFill>
                <a:latin typeface="Microsoft Sans Serif"/>
                <a:cs typeface="Microsoft Sans Serif"/>
              </a:rPr>
              <a:t>there</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no</a:t>
            </a:r>
            <a:r>
              <a:rPr sz="1800" spc="-30" dirty="0">
                <a:solidFill>
                  <a:srgbClr val="292929"/>
                </a:solidFill>
                <a:latin typeface="Microsoft Sans Serif"/>
                <a:cs typeface="Microsoft Sans Serif"/>
              </a:rPr>
              <a:t> </a:t>
            </a:r>
            <a:r>
              <a:rPr sz="1800" spc="-35" dirty="0">
                <a:solidFill>
                  <a:srgbClr val="292929"/>
                </a:solidFill>
                <a:latin typeface="Microsoft Sans Serif"/>
                <a:cs typeface="Microsoft Sans Serif"/>
              </a:rPr>
              <a:t>clear </a:t>
            </a:r>
            <a:r>
              <a:rPr sz="1800" dirty="0">
                <a:solidFill>
                  <a:srgbClr val="292929"/>
                </a:solidFill>
                <a:latin typeface="Microsoft Sans Serif"/>
                <a:cs typeface="Microsoft Sans Serif"/>
              </a:rPr>
              <a:t>pattern</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25" dirty="0">
                <a:solidFill>
                  <a:srgbClr val="292929"/>
                </a:solidFill>
                <a:latin typeface="Microsoft Sans Serif"/>
                <a:cs typeface="Microsoft Sans Serif"/>
              </a:rPr>
              <a:t> </a:t>
            </a:r>
            <a:r>
              <a:rPr sz="1800" spc="-80" dirty="0">
                <a:solidFill>
                  <a:srgbClr val="292929"/>
                </a:solidFill>
                <a:latin typeface="Microsoft Sans Serif"/>
                <a:cs typeface="Microsoft Sans Serif"/>
              </a:rPr>
              <a:t>say</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launch </a:t>
            </a:r>
            <a:r>
              <a:rPr sz="1800" dirty="0">
                <a:solidFill>
                  <a:srgbClr val="292929"/>
                </a:solidFill>
                <a:latin typeface="Microsoft Sans Serif"/>
                <a:cs typeface="Microsoft Sans Serif"/>
              </a:rPr>
              <a:t>site</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10" dirty="0">
                <a:solidFill>
                  <a:srgbClr val="292929"/>
                </a:solidFill>
                <a:latin typeface="Microsoft Sans Serif"/>
                <a:cs typeface="Microsoft Sans Serif"/>
              </a:rPr>
              <a:t> </a:t>
            </a:r>
            <a:r>
              <a:rPr sz="1800" spc="-25" dirty="0">
                <a:solidFill>
                  <a:srgbClr val="292929"/>
                </a:solidFill>
                <a:latin typeface="Microsoft Sans Serif"/>
                <a:cs typeface="Microsoft Sans Serif"/>
              </a:rPr>
              <a:t>dependent</a:t>
            </a:r>
            <a:r>
              <a:rPr sz="1800" dirty="0">
                <a:solidFill>
                  <a:srgbClr val="292929"/>
                </a:solidFill>
                <a:latin typeface="Microsoft Sans Serif"/>
                <a:cs typeface="Microsoft Sans Serif"/>
              </a:rPr>
              <a:t> to</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10" dirty="0">
                <a:solidFill>
                  <a:srgbClr val="292929"/>
                </a:solidFill>
                <a:latin typeface="Microsoft Sans Serif"/>
                <a:cs typeface="Microsoft Sans Serif"/>
              </a:rPr>
              <a:t> </a:t>
            </a:r>
            <a:r>
              <a:rPr sz="1800" spc="-30" dirty="0">
                <a:solidFill>
                  <a:srgbClr val="292929"/>
                </a:solidFill>
                <a:latin typeface="Microsoft Sans Serif"/>
                <a:cs typeface="Microsoft Sans Serif"/>
              </a:rPr>
              <a:t>pay </a:t>
            </a:r>
            <a:r>
              <a:rPr sz="1800" dirty="0">
                <a:solidFill>
                  <a:srgbClr val="292929"/>
                </a:solidFill>
                <a:latin typeface="Microsoft Sans Serif"/>
                <a:cs typeface="Microsoft Sans Serif"/>
              </a:rPr>
              <a:t>load</a:t>
            </a:r>
            <a:r>
              <a:rPr sz="1800" spc="-15"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for</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10" dirty="0">
                <a:solidFill>
                  <a:srgbClr val="292929"/>
                </a:solidFill>
                <a:latin typeface="Microsoft Sans Serif"/>
                <a:cs typeface="Microsoft Sans Serif"/>
              </a:rPr>
              <a:t> success</a:t>
            </a:r>
            <a:endParaRPr sz="1800" dirty="0">
              <a:latin typeface="Microsoft Sans Serif"/>
              <a:cs typeface="Microsoft Sans Serif"/>
            </a:endParaRPr>
          </a:p>
          <a:p>
            <a:pPr marR="5715" algn="r">
              <a:lnSpc>
                <a:spcPct val="100000"/>
              </a:lnSpc>
              <a:spcBef>
                <a:spcPts val="50"/>
              </a:spcBef>
            </a:pPr>
            <a:r>
              <a:rPr sz="1800" spc="-10" dirty="0">
                <a:solidFill>
                  <a:srgbClr val="292929"/>
                </a:solidFill>
                <a:latin typeface="Microsoft Sans Serif"/>
                <a:cs typeface="Microsoft Sans Serif"/>
              </a:rPr>
              <a:t>rate.</a:t>
            </a:r>
            <a:endParaRPr sz="1800" dirty="0">
              <a:latin typeface="Microsoft Sans Serif"/>
              <a:cs typeface="Microsoft Sans Serif"/>
            </a:endParaRPr>
          </a:p>
        </p:txBody>
      </p:sp>
      <p:pic>
        <p:nvPicPr>
          <p:cNvPr id="7" name="Picture 6">
            <a:extLst>
              <a:ext uri="{FF2B5EF4-FFF2-40B4-BE49-F238E27FC236}">
                <a16:creationId xmlns:a16="http://schemas.microsoft.com/office/drawing/2014/main" id="{FE39BFEF-3E7E-C497-B5F3-18DAB712A25C}"/>
              </a:ext>
            </a:extLst>
          </p:cNvPr>
          <p:cNvPicPr>
            <a:picLocks noChangeAspect="1"/>
          </p:cNvPicPr>
          <p:nvPr/>
        </p:nvPicPr>
        <p:blipFill>
          <a:blip r:embed="rId3"/>
          <a:stretch>
            <a:fillRect/>
          </a:stretch>
        </p:blipFill>
        <p:spPr>
          <a:xfrm>
            <a:off x="4116535" y="1484325"/>
            <a:ext cx="6856265" cy="45412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2">
            <a:extLst>
              <a:ext uri="{FF2B5EF4-FFF2-40B4-BE49-F238E27FC236}">
                <a16:creationId xmlns:a16="http://schemas.microsoft.com/office/drawing/2014/main" id="{FC72AC0F-8A44-A5D3-0700-EC2933D42496}"/>
              </a:ext>
            </a:extLst>
          </p:cNvPr>
          <p:cNvSpPr txBox="1"/>
          <p:nvPr/>
        </p:nvSpPr>
        <p:spPr>
          <a:xfrm>
            <a:off x="8230514" y="1617979"/>
            <a:ext cx="3058160" cy="3637279"/>
          </a:xfrm>
          <a:prstGeom prst="rect">
            <a:avLst/>
          </a:prstGeom>
        </p:spPr>
        <p:txBody>
          <a:bodyPr vert="horz" wrap="square" lIns="0" tIns="39370" rIns="0" bIns="0" rtlCol="0">
            <a:spAutoFit/>
          </a:bodyPr>
          <a:lstStyle/>
          <a:p>
            <a:pPr marL="12700" marR="5080">
              <a:lnSpc>
                <a:spcPct val="90200"/>
              </a:lnSpc>
              <a:spcBef>
                <a:spcPts val="310"/>
              </a:spcBef>
            </a:pPr>
            <a:r>
              <a:rPr sz="1800" b="1" dirty="0">
                <a:latin typeface="Calibri"/>
                <a:cs typeface="Calibri"/>
              </a:rPr>
              <a:t>This</a:t>
            </a:r>
            <a:r>
              <a:rPr sz="1800" b="1" spc="-60" dirty="0">
                <a:latin typeface="Calibri"/>
                <a:cs typeface="Calibri"/>
              </a:rPr>
              <a:t> </a:t>
            </a:r>
            <a:r>
              <a:rPr sz="1800" b="1" dirty="0">
                <a:latin typeface="Calibri"/>
                <a:cs typeface="Calibri"/>
              </a:rPr>
              <a:t>figure</a:t>
            </a:r>
            <a:r>
              <a:rPr sz="1800" b="1" spc="-50" dirty="0">
                <a:latin typeface="Calibri"/>
                <a:cs typeface="Calibri"/>
              </a:rPr>
              <a:t> </a:t>
            </a:r>
            <a:r>
              <a:rPr sz="1800" b="1" dirty="0">
                <a:latin typeface="Calibri"/>
                <a:cs typeface="Calibri"/>
              </a:rPr>
              <a:t>depicted</a:t>
            </a:r>
            <a:r>
              <a:rPr sz="1800" b="1" spc="-50" dirty="0">
                <a:latin typeface="Calibri"/>
                <a:cs typeface="Calibri"/>
              </a:rPr>
              <a:t> </a:t>
            </a:r>
            <a:r>
              <a:rPr sz="1800" b="1" spc="-25" dirty="0">
                <a:latin typeface="Calibri"/>
                <a:cs typeface="Calibri"/>
              </a:rPr>
              <a:t>the </a:t>
            </a:r>
            <a:r>
              <a:rPr sz="1800" b="1" dirty="0">
                <a:latin typeface="Calibri"/>
                <a:cs typeface="Calibri"/>
              </a:rPr>
              <a:t>possibility</a:t>
            </a:r>
            <a:r>
              <a:rPr sz="1800" b="1" spc="-35" dirty="0">
                <a:latin typeface="Calibri"/>
                <a:cs typeface="Calibri"/>
              </a:rPr>
              <a:t> </a:t>
            </a:r>
            <a:r>
              <a:rPr sz="1800" b="1" dirty="0">
                <a:latin typeface="Calibri"/>
                <a:cs typeface="Calibri"/>
              </a:rPr>
              <a:t>of</a:t>
            </a:r>
            <a:r>
              <a:rPr sz="1800" b="1" spc="-30" dirty="0">
                <a:latin typeface="Calibri"/>
                <a:cs typeface="Calibri"/>
              </a:rPr>
              <a:t> </a:t>
            </a:r>
            <a:r>
              <a:rPr sz="1800" b="1" dirty="0">
                <a:latin typeface="Calibri"/>
                <a:cs typeface="Calibri"/>
              </a:rPr>
              <a:t>the</a:t>
            </a:r>
            <a:r>
              <a:rPr sz="1800" b="1" spc="-30" dirty="0">
                <a:latin typeface="Calibri"/>
                <a:cs typeface="Calibri"/>
              </a:rPr>
              <a:t> </a:t>
            </a:r>
            <a:r>
              <a:rPr sz="1800" b="1" dirty="0">
                <a:latin typeface="Calibri"/>
                <a:cs typeface="Calibri"/>
              </a:rPr>
              <a:t>orbits</a:t>
            </a:r>
            <a:r>
              <a:rPr sz="1800" b="1" spc="-35" dirty="0">
                <a:latin typeface="Calibri"/>
                <a:cs typeface="Calibri"/>
              </a:rPr>
              <a:t> </a:t>
            </a:r>
            <a:r>
              <a:rPr sz="1800" b="1" spc="-25" dirty="0">
                <a:latin typeface="Calibri"/>
                <a:cs typeface="Calibri"/>
              </a:rPr>
              <a:t>to </a:t>
            </a:r>
            <a:r>
              <a:rPr sz="1800" b="1" dirty="0">
                <a:latin typeface="Calibri"/>
                <a:cs typeface="Calibri"/>
              </a:rPr>
              <a:t>influences</a:t>
            </a:r>
            <a:r>
              <a:rPr sz="1800" b="1" spc="-55" dirty="0">
                <a:latin typeface="Calibri"/>
                <a:cs typeface="Calibri"/>
              </a:rPr>
              <a:t> </a:t>
            </a:r>
            <a:r>
              <a:rPr sz="1800" b="1" dirty="0">
                <a:latin typeface="Calibri"/>
                <a:cs typeface="Calibri"/>
              </a:rPr>
              <a:t>the</a:t>
            </a:r>
            <a:r>
              <a:rPr sz="1800" b="1" spc="-40" dirty="0">
                <a:latin typeface="Calibri"/>
                <a:cs typeface="Calibri"/>
              </a:rPr>
              <a:t> </a:t>
            </a:r>
            <a:r>
              <a:rPr sz="1800" b="1" dirty="0">
                <a:latin typeface="Calibri"/>
                <a:cs typeface="Calibri"/>
              </a:rPr>
              <a:t>landing</a:t>
            </a:r>
            <a:r>
              <a:rPr sz="1800" b="1" spc="-50" dirty="0">
                <a:latin typeface="Calibri"/>
                <a:cs typeface="Calibri"/>
              </a:rPr>
              <a:t> </a:t>
            </a:r>
            <a:r>
              <a:rPr sz="1800" b="1" spc="-10" dirty="0">
                <a:latin typeface="Calibri"/>
                <a:cs typeface="Calibri"/>
              </a:rPr>
              <a:t>outcomes </a:t>
            </a:r>
            <a:r>
              <a:rPr sz="1800" b="1" dirty="0">
                <a:latin typeface="Calibri"/>
                <a:cs typeface="Calibri"/>
              </a:rPr>
              <a:t>as</a:t>
            </a:r>
            <a:r>
              <a:rPr sz="1800" b="1" spc="-20" dirty="0">
                <a:latin typeface="Calibri"/>
                <a:cs typeface="Calibri"/>
              </a:rPr>
              <a:t> </a:t>
            </a:r>
            <a:r>
              <a:rPr sz="1800" b="1" dirty="0">
                <a:latin typeface="Calibri"/>
                <a:cs typeface="Calibri"/>
              </a:rPr>
              <a:t>some</a:t>
            </a:r>
            <a:r>
              <a:rPr sz="1800" b="1" spc="-10" dirty="0">
                <a:latin typeface="Calibri"/>
                <a:cs typeface="Calibri"/>
              </a:rPr>
              <a:t> </a:t>
            </a:r>
            <a:r>
              <a:rPr sz="1800" b="1" dirty="0">
                <a:latin typeface="Calibri"/>
                <a:cs typeface="Calibri"/>
              </a:rPr>
              <a:t>orbits</a:t>
            </a:r>
            <a:r>
              <a:rPr sz="1800" b="1" spc="-20" dirty="0">
                <a:latin typeface="Calibri"/>
                <a:cs typeface="Calibri"/>
              </a:rPr>
              <a:t> </a:t>
            </a:r>
            <a:r>
              <a:rPr sz="1800" b="1" dirty="0">
                <a:latin typeface="Calibri"/>
                <a:cs typeface="Calibri"/>
              </a:rPr>
              <a:t>has</a:t>
            </a:r>
            <a:r>
              <a:rPr sz="1800" b="1" spc="-20" dirty="0">
                <a:latin typeface="Calibri"/>
                <a:cs typeface="Calibri"/>
              </a:rPr>
              <a:t> </a:t>
            </a:r>
            <a:r>
              <a:rPr sz="1800" b="1" dirty="0">
                <a:latin typeface="Calibri"/>
                <a:cs typeface="Calibri"/>
              </a:rPr>
              <a:t>100%</a:t>
            </a:r>
            <a:r>
              <a:rPr sz="1800" b="1" spc="-15" dirty="0">
                <a:latin typeface="Calibri"/>
                <a:cs typeface="Calibri"/>
              </a:rPr>
              <a:t> </a:t>
            </a:r>
            <a:r>
              <a:rPr sz="1800" b="1" spc="-10" dirty="0">
                <a:latin typeface="Calibri"/>
                <a:cs typeface="Calibri"/>
              </a:rPr>
              <a:t>success </a:t>
            </a:r>
            <a:r>
              <a:rPr sz="1800" b="1" dirty="0">
                <a:latin typeface="Calibri"/>
                <a:cs typeface="Calibri"/>
              </a:rPr>
              <a:t>rate</a:t>
            </a:r>
            <a:r>
              <a:rPr sz="1800" b="1" spc="-50" dirty="0">
                <a:latin typeface="Calibri"/>
                <a:cs typeface="Calibri"/>
              </a:rPr>
              <a:t> </a:t>
            </a:r>
            <a:r>
              <a:rPr sz="1800" b="1" dirty="0">
                <a:latin typeface="Calibri"/>
                <a:cs typeface="Calibri"/>
              </a:rPr>
              <a:t>such</a:t>
            </a:r>
            <a:r>
              <a:rPr sz="1800" b="1" spc="-50" dirty="0">
                <a:latin typeface="Calibri"/>
                <a:cs typeface="Calibri"/>
              </a:rPr>
              <a:t> </a:t>
            </a:r>
            <a:r>
              <a:rPr sz="1800" b="1" dirty="0">
                <a:latin typeface="Calibri"/>
                <a:cs typeface="Calibri"/>
              </a:rPr>
              <a:t>as</a:t>
            </a:r>
            <a:r>
              <a:rPr sz="1800" b="1" spc="-60" dirty="0">
                <a:latin typeface="Calibri"/>
                <a:cs typeface="Calibri"/>
              </a:rPr>
              <a:t> </a:t>
            </a:r>
            <a:r>
              <a:rPr sz="1800" b="1" dirty="0">
                <a:latin typeface="Calibri"/>
                <a:cs typeface="Calibri"/>
              </a:rPr>
              <a:t>SSO,</a:t>
            </a:r>
            <a:r>
              <a:rPr sz="1800" b="1" spc="-55" dirty="0">
                <a:latin typeface="Calibri"/>
                <a:cs typeface="Calibri"/>
              </a:rPr>
              <a:t> </a:t>
            </a:r>
            <a:r>
              <a:rPr sz="1800" b="1" dirty="0">
                <a:latin typeface="Calibri"/>
                <a:cs typeface="Calibri"/>
              </a:rPr>
              <a:t>HEO,</a:t>
            </a:r>
            <a:r>
              <a:rPr sz="1800" b="1" spc="-55" dirty="0">
                <a:latin typeface="Calibri"/>
                <a:cs typeface="Calibri"/>
              </a:rPr>
              <a:t> </a:t>
            </a:r>
            <a:r>
              <a:rPr sz="1800" b="1" dirty="0">
                <a:latin typeface="Calibri"/>
                <a:cs typeface="Calibri"/>
              </a:rPr>
              <a:t>GEO</a:t>
            </a:r>
            <a:r>
              <a:rPr sz="1800" b="1" spc="-55" dirty="0">
                <a:latin typeface="Calibri"/>
                <a:cs typeface="Calibri"/>
              </a:rPr>
              <a:t> </a:t>
            </a:r>
            <a:r>
              <a:rPr sz="1800" b="1" spc="-25" dirty="0">
                <a:latin typeface="Calibri"/>
                <a:cs typeface="Calibri"/>
              </a:rPr>
              <a:t>AND </a:t>
            </a:r>
            <a:r>
              <a:rPr sz="1800" b="1" spc="-20" dirty="0">
                <a:latin typeface="Calibri"/>
                <a:cs typeface="Calibri"/>
              </a:rPr>
              <a:t>ES-</a:t>
            </a:r>
            <a:r>
              <a:rPr sz="1800" b="1" dirty="0">
                <a:latin typeface="Calibri"/>
                <a:cs typeface="Calibri"/>
              </a:rPr>
              <a:t>L1</a:t>
            </a:r>
            <a:r>
              <a:rPr sz="1800" b="1" spc="-10" dirty="0">
                <a:latin typeface="Calibri"/>
                <a:cs typeface="Calibri"/>
              </a:rPr>
              <a:t> </a:t>
            </a:r>
            <a:r>
              <a:rPr sz="1800" b="1" dirty="0">
                <a:latin typeface="Calibri"/>
                <a:cs typeface="Calibri"/>
              </a:rPr>
              <a:t>while</a:t>
            </a:r>
            <a:r>
              <a:rPr sz="1800" b="1" spc="-5" dirty="0">
                <a:latin typeface="Calibri"/>
                <a:cs typeface="Calibri"/>
              </a:rPr>
              <a:t> </a:t>
            </a:r>
            <a:r>
              <a:rPr sz="1800" b="1" dirty="0">
                <a:latin typeface="Calibri"/>
                <a:cs typeface="Calibri"/>
              </a:rPr>
              <a:t>SO</a:t>
            </a:r>
            <a:r>
              <a:rPr sz="1800" b="1" spc="-10" dirty="0">
                <a:latin typeface="Calibri"/>
                <a:cs typeface="Calibri"/>
              </a:rPr>
              <a:t> </a:t>
            </a:r>
            <a:r>
              <a:rPr sz="1800" b="1" dirty="0">
                <a:latin typeface="Calibri"/>
                <a:cs typeface="Calibri"/>
              </a:rPr>
              <a:t>orbit</a:t>
            </a:r>
            <a:r>
              <a:rPr sz="1800" b="1" spc="-15" dirty="0">
                <a:latin typeface="Calibri"/>
                <a:cs typeface="Calibri"/>
              </a:rPr>
              <a:t> </a:t>
            </a:r>
            <a:r>
              <a:rPr sz="1800" b="1" spc="-10" dirty="0">
                <a:latin typeface="Calibri"/>
                <a:cs typeface="Calibri"/>
              </a:rPr>
              <a:t>produced </a:t>
            </a:r>
            <a:r>
              <a:rPr sz="1800" b="1" dirty="0">
                <a:latin typeface="Calibri"/>
                <a:cs typeface="Calibri"/>
              </a:rPr>
              <a:t>0%</a:t>
            </a:r>
            <a:r>
              <a:rPr sz="1800" b="1" spc="-45" dirty="0">
                <a:latin typeface="Calibri"/>
                <a:cs typeface="Calibri"/>
              </a:rPr>
              <a:t> </a:t>
            </a:r>
            <a:r>
              <a:rPr sz="1800" b="1" dirty="0">
                <a:latin typeface="Calibri"/>
                <a:cs typeface="Calibri"/>
              </a:rPr>
              <a:t>rate</a:t>
            </a:r>
            <a:r>
              <a:rPr sz="1800" b="1" spc="-40" dirty="0">
                <a:latin typeface="Calibri"/>
                <a:cs typeface="Calibri"/>
              </a:rPr>
              <a:t> </a:t>
            </a:r>
            <a:r>
              <a:rPr sz="1800" b="1" dirty="0">
                <a:latin typeface="Calibri"/>
                <a:cs typeface="Calibri"/>
              </a:rPr>
              <a:t>of</a:t>
            </a:r>
            <a:r>
              <a:rPr sz="1800" b="1" spc="-40" dirty="0">
                <a:latin typeface="Calibri"/>
                <a:cs typeface="Calibri"/>
              </a:rPr>
              <a:t> </a:t>
            </a:r>
            <a:r>
              <a:rPr sz="1800" b="1" spc="-10" dirty="0">
                <a:latin typeface="Calibri"/>
                <a:cs typeface="Calibri"/>
              </a:rPr>
              <a:t>success.</a:t>
            </a:r>
            <a:endParaRPr sz="1800" b="1" dirty="0">
              <a:latin typeface="Calibri"/>
              <a:cs typeface="Calibri"/>
            </a:endParaRPr>
          </a:p>
          <a:p>
            <a:pPr marL="12700" marR="26670">
              <a:lnSpc>
                <a:spcPct val="90200"/>
              </a:lnSpc>
              <a:spcBef>
                <a:spcPts val="955"/>
              </a:spcBef>
            </a:pPr>
            <a:r>
              <a:rPr sz="1800" b="1" spc="-30" dirty="0">
                <a:latin typeface="Calibri"/>
                <a:cs typeface="Calibri"/>
              </a:rPr>
              <a:t>However,</a:t>
            </a:r>
            <a:r>
              <a:rPr sz="1800" b="1" spc="-45" dirty="0">
                <a:latin typeface="Calibri"/>
                <a:cs typeface="Calibri"/>
              </a:rPr>
              <a:t> </a:t>
            </a:r>
            <a:r>
              <a:rPr sz="1800" b="1" dirty="0">
                <a:latin typeface="Calibri"/>
                <a:cs typeface="Calibri"/>
              </a:rPr>
              <a:t>deeper</a:t>
            </a:r>
            <a:r>
              <a:rPr sz="1800" b="1" spc="-45" dirty="0">
                <a:latin typeface="Calibri"/>
                <a:cs typeface="Calibri"/>
              </a:rPr>
              <a:t> </a:t>
            </a:r>
            <a:r>
              <a:rPr sz="1800" b="1" dirty="0">
                <a:latin typeface="Calibri"/>
                <a:cs typeface="Calibri"/>
              </a:rPr>
              <a:t>analysis</a:t>
            </a:r>
            <a:r>
              <a:rPr sz="1800" b="1" spc="-45" dirty="0">
                <a:latin typeface="Calibri"/>
                <a:cs typeface="Calibri"/>
              </a:rPr>
              <a:t> </a:t>
            </a:r>
            <a:r>
              <a:rPr sz="1800" b="1" spc="-20" dirty="0">
                <a:latin typeface="Calibri"/>
                <a:cs typeface="Calibri"/>
              </a:rPr>
              <a:t>show </a:t>
            </a:r>
            <a:r>
              <a:rPr sz="1800" b="1" dirty="0">
                <a:latin typeface="Calibri"/>
                <a:cs typeface="Calibri"/>
              </a:rPr>
              <a:t>that</a:t>
            </a:r>
            <a:r>
              <a:rPr sz="1800" b="1" spc="-25" dirty="0">
                <a:latin typeface="Calibri"/>
                <a:cs typeface="Calibri"/>
              </a:rPr>
              <a:t> </a:t>
            </a:r>
            <a:r>
              <a:rPr sz="1800" b="1" dirty="0">
                <a:latin typeface="Calibri"/>
                <a:cs typeface="Calibri"/>
              </a:rPr>
              <a:t>some</a:t>
            </a:r>
            <a:r>
              <a:rPr sz="1800" b="1" spc="-15" dirty="0">
                <a:latin typeface="Calibri"/>
                <a:cs typeface="Calibri"/>
              </a:rPr>
              <a:t> </a:t>
            </a:r>
            <a:r>
              <a:rPr sz="1800" b="1" dirty="0">
                <a:latin typeface="Calibri"/>
                <a:cs typeface="Calibri"/>
              </a:rPr>
              <a:t>of</a:t>
            </a:r>
            <a:r>
              <a:rPr sz="1800" b="1" spc="-20" dirty="0">
                <a:latin typeface="Calibri"/>
                <a:cs typeface="Calibri"/>
              </a:rPr>
              <a:t> </a:t>
            </a:r>
            <a:r>
              <a:rPr sz="1800" b="1" dirty="0">
                <a:latin typeface="Calibri"/>
                <a:cs typeface="Calibri"/>
              </a:rPr>
              <a:t>this</a:t>
            </a:r>
            <a:r>
              <a:rPr sz="1800" b="1" spc="-25" dirty="0">
                <a:latin typeface="Calibri"/>
                <a:cs typeface="Calibri"/>
              </a:rPr>
              <a:t> </a:t>
            </a:r>
            <a:r>
              <a:rPr sz="1800" b="1" dirty="0">
                <a:latin typeface="Calibri"/>
                <a:cs typeface="Calibri"/>
              </a:rPr>
              <a:t>orbits</a:t>
            </a:r>
            <a:r>
              <a:rPr sz="1800" b="1" spc="-25" dirty="0">
                <a:latin typeface="Calibri"/>
                <a:cs typeface="Calibri"/>
              </a:rPr>
              <a:t> </a:t>
            </a:r>
            <a:r>
              <a:rPr sz="1800" b="1" dirty="0">
                <a:latin typeface="Calibri"/>
                <a:cs typeface="Calibri"/>
              </a:rPr>
              <a:t>has</a:t>
            </a:r>
            <a:r>
              <a:rPr sz="1800" b="1" spc="-25" dirty="0">
                <a:latin typeface="Calibri"/>
                <a:cs typeface="Calibri"/>
              </a:rPr>
              <a:t> </a:t>
            </a:r>
            <a:r>
              <a:rPr sz="1800" b="1" spc="-20" dirty="0">
                <a:latin typeface="Calibri"/>
                <a:cs typeface="Calibri"/>
              </a:rPr>
              <a:t>only </a:t>
            </a:r>
            <a:r>
              <a:rPr sz="1800" b="1" dirty="0">
                <a:latin typeface="Calibri"/>
                <a:cs typeface="Calibri"/>
              </a:rPr>
              <a:t>1</a:t>
            </a:r>
            <a:r>
              <a:rPr sz="1800" b="1" spc="-50" dirty="0">
                <a:latin typeface="Calibri"/>
                <a:cs typeface="Calibri"/>
              </a:rPr>
              <a:t> </a:t>
            </a:r>
            <a:r>
              <a:rPr sz="1800" b="1" dirty="0">
                <a:latin typeface="Calibri"/>
                <a:cs typeface="Calibri"/>
              </a:rPr>
              <a:t>occurrence</a:t>
            </a:r>
            <a:r>
              <a:rPr sz="1800" b="1" spc="-40" dirty="0">
                <a:latin typeface="Calibri"/>
                <a:cs typeface="Calibri"/>
              </a:rPr>
              <a:t> </a:t>
            </a:r>
            <a:r>
              <a:rPr sz="1800" b="1" dirty="0">
                <a:latin typeface="Calibri"/>
                <a:cs typeface="Calibri"/>
              </a:rPr>
              <a:t>such</a:t>
            </a:r>
            <a:r>
              <a:rPr sz="1800" b="1" spc="-40" dirty="0">
                <a:latin typeface="Calibri"/>
                <a:cs typeface="Calibri"/>
              </a:rPr>
              <a:t> </a:t>
            </a:r>
            <a:r>
              <a:rPr sz="1800" b="1" dirty="0">
                <a:latin typeface="Calibri"/>
                <a:cs typeface="Calibri"/>
              </a:rPr>
              <a:t>as</a:t>
            </a:r>
            <a:r>
              <a:rPr sz="1800" b="1" spc="-50" dirty="0">
                <a:latin typeface="Calibri"/>
                <a:cs typeface="Calibri"/>
              </a:rPr>
              <a:t> </a:t>
            </a:r>
            <a:r>
              <a:rPr sz="1800" b="1" dirty="0">
                <a:latin typeface="Calibri"/>
                <a:cs typeface="Calibri"/>
              </a:rPr>
              <a:t>GEO,</a:t>
            </a:r>
            <a:r>
              <a:rPr sz="1800" b="1" spc="-45" dirty="0">
                <a:latin typeface="Calibri"/>
                <a:cs typeface="Calibri"/>
              </a:rPr>
              <a:t> </a:t>
            </a:r>
            <a:r>
              <a:rPr sz="1800" b="1" spc="-25" dirty="0">
                <a:latin typeface="Calibri"/>
                <a:cs typeface="Calibri"/>
              </a:rPr>
              <a:t>SO, </a:t>
            </a:r>
            <a:r>
              <a:rPr sz="1800" b="1" dirty="0">
                <a:latin typeface="Calibri"/>
                <a:cs typeface="Calibri"/>
              </a:rPr>
              <a:t>HEO</a:t>
            </a:r>
            <a:r>
              <a:rPr sz="1800" b="1" spc="-25" dirty="0">
                <a:latin typeface="Calibri"/>
                <a:cs typeface="Calibri"/>
              </a:rPr>
              <a:t> </a:t>
            </a:r>
            <a:r>
              <a:rPr sz="1800" b="1" dirty="0">
                <a:latin typeface="Calibri"/>
                <a:cs typeface="Calibri"/>
              </a:rPr>
              <a:t>and</a:t>
            </a:r>
            <a:r>
              <a:rPr sz="1800" b="1" spc="-15" dirty="0">
                <a:latin typeface="Calibri"/>
                <a:cs typeface="Calibri"/>
              </a:rPr>
              <a:t> ES-</a:t>
            </a:r>
            <a:r>
              <a:rPr sz="1800" b="1" dirty="0">
                <a:latin typeface="Calibri"/>
                <a:cs typeface="Calibri"/>
              </a:rPr>
              <a:t>L1</a:t>
            </a:r>
            <a:r>
              <a:rPr sz="1800" b="1" spc="370" dirty="0">
                <a:latin typeface="Calibri"/>
                <a:cs typeface="Calibri"/>
              </a:rPr>
              <a:t> </a:t>
            </a:r>
            <a:r>
              <a:rPr sz="1800" b="1" dirty="0">
                <a:latin typeface="Calibri"/>
                <a:cs typeface="Calibri"/>
              </a:rPr>
              <a:t>which</a:t>
            </a:r>
            <a:r>
              <a:rPr sz="1800" b="1" spc="-15" dirty="0">
                <a:latin typeface="Calibri"/>
                <a:cs typeface="Calibri"/>
              </a:rPr>
              <a:t> </a:t>
            </a:r>
            <a:r>
              <a:rPr sz="1800" b="1" dirty="0">
                <a:latin typeface="Calibri"/>
                <a:cs typeface="Calibri"/>
              </a:rPr>
              <a:t>mean</a:t>
            </a:r>
            <a:r>
              <a:rPr sz="1800" b="1" spc="-15" dirty="0">
                <a:latin typeface="Calibri"/>
                <a:cs typeface="Calibri"/>
              </a:rPr>
              <a:t> </a:t>
            </a:r>
            <a:r>
              <a:rPr sz="1800" b="1" spc="-20" dirty="0">
                <a:latin typeface="Calibri"/>
                <a:cs typeface="Calibri"/>
              </a:rPr>
              <a:t>this </a:t>
            </a:r>
            <a:r>
              <a:rPr sz="1800" b="1" dirty="0">
                <a:latin typeface="Calibri"/>
                <a:cs typeface="Calibri"/>
              </a:rPr>
              <a:t>data</a:t>
            </a:r>
            <a:r>
              <a:rPr sz="1800" b="1" spc="-60" dirty="0">
                <a:latin typeface="Calibri"/>
                <a:cs typeface="Calibri"/>
              </a:rPr>
              <a:t> </a:t>
            </a:r>
            <a:r>
              <a:rPr sz="1800" b="1" dirty="0">
                <a:latin typeface="Calibri"/>
                <a:cs typeface="Calibri"/>
              </a:rPr>
              <a:t>need</a:t>
            </a:r>
            <a:r>
              <a:rPr sz="1800" b="1" spc="-50" dirty="0">
                <a:latin typeface="Calibri"/>
                <a:cs typeface="Calibri"/>
              </a:rPr>
              <a:t> </a:t>
            </a:r>
            <a:r>
              <a:rPr sz="1800" b="1" dirty="0">
                <a:latin typeface="Calibri"/>
                <a:cs typeface="Calibri"/>
              </a:rPr>
              <a:t>more</a:t>
            </a:r>
            <a:r>
              <a:rPr sz="1800" b="1" spc="-55" dirty="0">
                <a:latin typeface="Calibri"/>
                <a:cs typeface="Calibri"/>
              </a:rPr>
              <a:t> </a:t>
            </a:r>
            <a:r>
              <a:rPr sz="1800" b="1" dirty="0">
                <a:latin typeface="Calibri"/>
                <a:cs typeface="Calibri"/>
              </a:rPr>
              <a:t>dataset</a:t>
            </a:r>
            <a:r>
              <a:rPr sz="1800" b="1" spc="-55" dirty="0">
                <a:latin typeface="Calibri"/>
                <a:cs typeface="Calibri"/>
              </a:rPr>
              <a:t> </a:t>
            </a:r>
            <a:r>
              <a:rPr sz="1800" b="1" dirty="0">
                <a:latin typeface="Calibri"/>
                <a:cs typeface="Calibri"/>
              </a:rPr>
              <a:t>to</a:t>
            </a:r>
            <a:r>
              <a:rPr sz="1800" b="1" spc="-55" dirty="0">
                <a:latin typeface="Calibri"/>
                <a:cs typeface="Calibri"/>
              </a:rPr>
              <a:t> </a:t>
            </a:r>
            <a:r>
              <a:rPr sz="1800" b="1" spc="-25" dirty="0">
                <a:latin typeface="Calibri"/>
                <a:cs typeface="Calibri"/>
              </a:rPr>
              <a:t>see </a:t>
            </a:r>
            <a:r>
              <a:rPr sz="1800" b="1" spc="-10" dirty="0">
                <a:latin typeface="Calibri"/>
                <a:cs typeface="Calibri"/>
              </a:rPr>
              <a:t>pattern</a:t>
            </a:r>
            <a:r>
              <a:rPr sz="1800" b="1" spc="-40" dirty="0">
                <a:latin typeface="Calibri"/>
                <a:cs typeface="Calibri"/>
              </a:rPr>
              <a:t> </a:t>
            </a:r>
            <a:r>
              <a:rPr sz="1800" b="1" dirty="0">
                <a:latin typeface="Calibri"/>
                <a:cs typeface="Calibri"/>
              </a:rPr>
              <a:t>or</a:t>
            </a:r>
            <a:r>
              <a:rPr sz="1800" b="1" spc="-45" dirty="0">
                <a:latin typeface="Calibri"/>
                <a:cs typeface="Calibri"/>
              </a:rPr>
              <a:t> </a:t>
            </a:r>
            <a:r>
              <a:rPr sz="1800" b="1" dirty="0">
                <a:latin typeface="Calibri"/>
                <a:cs typeface="Calibri"/>
              </a:rPr>
              <a:t>trend</a:t>
            </a:r>
            <a:r>
              <a:rPr sz="1800" b="1" spc="-35" dirty="0">
                <a:latin typeface="Calibri"/>
                <a:cs typeface="Calibri"/>
              </a:rPr>
              <a:t> </a:t>
            </a:r>
            <a:r>
              <a:rPr sz="1800" b="1" spc="-10" dirty="0">
                <a:latin typeface="Calibri"/>
                <a:cs typeface="Calibri"/>
              </a:rPr>
              <a:t>before</a:t>
            </a:r>
            <a:r>
              <a:rPr sz="1800" b="1" spc="-40" dirty="0">
                <a:latin typeface="Calibri"/>
                <a:cs typeface="Calibri"/>
              </a:rPr>
              <a:t> </a:t>
            </a:r>
            <a:r>
              <a:rPr sz="1800" b="1" dirty="0">
                <a:latin typeface="Calibri"/>
                <a:cs typeface="Calibri"/>
              </a:rPr>
              <a:t>we</a:t>
            </a:r>
            <a:r>
              <a:rPr sz="1800" b="1" spc="-35" dirty="0">
                <a:latin typeface="Calibri"/>
                <a:cs typeface="Calibri"/>
              </a:rPr>
              <a:t> </a:t>
            </a:r>
            <a:r>
              <a:rPr sz="1800" b="1" spc="-20" dirty="0">
                <a:latin typeface="Calibri"/>
                <a:cs typeface="Calibri"/>
              </a:rPr>
              <a:t>draw </a:t>
            </a:r>
            <a:r>
              <a:rPr sz="1800" b="1" dirty="0">
                <a:latin typeface="Calibri"/>
                <a:cs typeface="Calibri"/>
              </a:rPr>
              <a:t>any</a:t>
            </a:r>
            <a:r>
              <a:rPr sz="1800" b="1" spc="-55" dirty="0">
                <a:latin typeface="Calibri"/>
                <a:cs typeface="Calibri"/>
              </a:rPr>
              <a:t> </a:t>
            </a:r>
            <a:r>
              <a:rPr sz="1800" b="1" spc="-10" dirty="0">
                <a:latin typeface="Calibri"/>
                <a:cs typeface="Calibri"/>
              </a:rPr>
              <a:t>conclusion.</a:t>
            </a:r>
            <a:endParaRPr sz="1800" b="1" dirty="0">
              <a:latin typeface="Calibri"/>
              <a:cs typeface="Calibri"/>
            </a:endParaRPr>
          </a:p>
        </p:txBody>
      </p:sp>
      <p:pic>
        <p:nvPicPr>
          <p:cNvPr id="7" name="Picture 6">
            <a:extLst>
              <a:ext uri="{FF2B5EF4-FFF2-40B4-BE49-F238E27FC236}">
                <a16:creationId xmlns:a16="http://schemas.microsoft.com/office/drawing/2014/main" id="{22D17444-793C-8136-D354-2643B5681262}"/>
              </a:ext>
            </a:extLst>
          </p:cNvPr>
          <p:cNvPicPr>
            <a:picLocks noChangeAspect="1"/>
          </p:cNvPicPr>
          <p:nvPr/>
        </p:nvPicPr>
        <p:blipFill>
          <a:blip r:embed="rId3"/>
          <a:stretch>
            <a:fillRect/>
          </a:stretch>
        </p:blipFill>
        <p:spPr>
          <a:xfrm>
            <a:off x="1690223" y="1467373"/>
            <a:ext cx="5990737" cy="45297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6">
            <a:extLst>
              <a:ext uri="{FF2B5EF4-FFF2-40B4-BE49-F238E27FC236}">
                <a16:creationId xmlns:a16="http://schemas.microsoft.com/office/drawing/2014/main" id="{0B481B55-545D-AFC2-DAC0-D872F3F54127}"/>
              </a:ext>
            </a:extLst>
          </p:cNvPr>
          <p:cNvSpPr txBox="1"/>
          <p:nvPr/>
        </p:nvSpPr>
        <p:spPr>
          <a:xfrm>
            <a:off x="1047653" y="1654555"/>
            <a:ext cx="3181350" cy="3500120"/>
          </a:xfrm>
          <a:prstGeom prst="rect">
            <a:avLst/>
          </a:prstGeom>
        </p:spPr>
        <p:txBody>
          <a:bodyPr vert="horz" wrap="square" lIns="0" tIns="11430" rIns="0" bIns="0" rtlCol="0">
            <a:spAutoFit/>
          </a:bodyPr>
          <a:lstStyle/>
          <a:p>
            <a:pPr marL="60960" marR="5080" indent="410209" algn="r">
              <a:lnSpc>
                <a:spcPct val="100400"/>
              </a:lnSpc>
              <a:spcBef>
                <a:spcPts val="90"/>
              </a:spcBef>
            </a:pPr>
            <a:r>
              <a:rPr sz="1800" spc="-65" dirty="0">
                <a:solidFill>
                  <a:srgbClr val="292929"/>
                </a:solidFill>
                <a:latin typeface="Microsoft Sans Serif"/>
                <a:cs typeface="Microsoft Sans Serif"/>
              </a:rPr>
              <a:t>This</a:t>
            </a:r>
            <a:r>
              <a:rPr sz="1800" spc="-5" dirty="0">
                <a:solidFill>
                  <a:srgbClr val="292929"/>
                </a:solidFill>
                <a:latin typeface="Microsoft Sans Serif"/>
                <a:cs typeface="Microsoft Sans Serif"/>
              </a:rPr>
              <a:t> </a:t>
            </a:r>
            <a:r>
              <a:rPr sz="1800" spc="-20" dirty="0">
                <a:solidFill>
                  <a:srgbClr val="292929"/>
                </a:solidFill>
                <a:latin typeface="Microsoft Sans Serif"/>
                <a:cs typeface="Microsoft Sans Serif"/>
              </a:rPr>
              <a:t>scatter</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plot</a:t>
            </a:r>
            <a:r>
              <a:rPr sz="1800" spc="10" dirty="0">
                <a:solidFill>
                  <a:srgbClr val="292929"/>
                </a:solidFill>
                <a:latin typeface="Microsoft Sans Serif"/>
                <a:cs typeface="Microsoft Sans Serif"/>
              </a:rPr>
              <a:t> </a:t>
            </a:r>
            <a:r>
              <a:rPr sz="1800" spc="-60" dirty="0">
                <a:solidFill>
                  <a:srgbClr val="292929"/>
                </a:solidFill>
                <a:latin typeface="Microsoft Sans Serif"/>
                <a:cs typeface="Microsoft Sans Serif"/>
              </a:rPr>
              <a:t>shows</a:t>
            </a:r>
            <a:r>
              <a:rPr sz="1800" dirty="0">
                <a:solidFill>
                  <a:srgbClr val="292929"/>
                </a:solidFill>
                <a:latin typeface="Microsoft Sans Serif"/>
                <a:cs typeface="Microsoft Sans Serif"/>
              </a:rPr>
              <a:t> </a:t>
            </a:r>
            <a:r>
              <a:rPr sz="1800" spc="-20" dirty="0">
                <a:solidFill>
                  <a:srgbClr val="292929"/>
                </a:solidFill>
                <a:latin typeface="Microsoft Sans Serif"/>
                <a:cs typeface="Microsoft Sans Serif"/>
              </a:rPr>
              <a:t>that </a:t>
            </a:r>
            <a:r>
              <a:rPr sz="1800" spc="-60" dirty="0">
                <a:solidFill>
                  <a:srgbClr val="292929"/>
                </a:solidFill>
                <a:latin typeface="Microsoft Sans Serif"/>
                <a:cs typeface="Microsoft Sans Serif"/>
              </a:rPr>
              <a:t>generally,</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larger</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 </a:t>
            </a:r>
            <a:r>
              <a:rPr sz="1800" spc="-35" dirty="0">
                <a:solidFill>
                  <a:srgbClr val="292929"/>
                </a:solidFill>
                <a:latin typeface="Microsoft Sans Serif"/>
                <a:cs typeface="Microsoft Sans Serif"/>
              </a:rPr>
              <a:t>number</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on</a:t>
            </a:r>
            <a:r>
              <a:rPr sz="1800" spc="-55" dirty="0">
                <a:solidFill>
                  <a:srgbClr val="292929"/>
                </a:solidFill>
                <a:latin typeface="Microsoft Sans Serif"/>
                <a:cs typeface="Microsoft Sans Serif"/>
              </a:rPr>
              <a:t> </a:t>
            </a:r>
            <a:r>
              <a:rPr sz="1800" spc="-70" dirty="0">
                <a:solidFill>
                  <a:srgbClr val="292929"/>
                </a:solidFill>
                <a:latin typeface="Microsoft Sans Serif"/>
                <a:cs typeface="Microsoft Sans Serif"/>
              </a:rPr>
              <a:t>each</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orbits,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 </a:t>
            </a:r>
            <a:r>
              <a:rPr sz="1800" spc="-20" dirty="0">
                <a:solidFill>
                  <a:srgbClr val="292929"/>
                </a:solidFill>
                <a:latin typeface="Microsoft Sans Serif"/>
                <a:cs typeface="Microsoft Sans Serif"/>
              </a:rPr>
              <a:t>greater</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105" dirty="0">
                <a:solidFill>
                  <a:srgbClr val="292929"/>
                </a:solidFill>
                <a:latin typeface="Microsoft Sans Serif"/>
                <a:cs typeface="Microsoft Sans Serif"/>
              </a:rPr>
              <a:t>success</a:t>
            </a:r>
            <a:r>
              <a:rPr sz="1800" spc="-10" dirty="0">
                <a:solidFill>
                  <a:srgbClr val="292929"/>
                </a:solidFill>
                <a:latin typeface="Microsoft Sans Serif"/>
                <a:cs typeface="Microsoft Sans Serif"/>
              </a:rPr>
              <a:t> </a:t>
            </a:r>
            <a:r>
              <a:rPr sz="1800" spc="-20" dirty="0">
                <a:solidFill>
                  <a:srgbClr val="292929"/>
                </a:solidFill>
                <a:latin typeface="Microsoft Sans Serif"/>
                <a:cs typeface="Microsoft Sans Serif"/>
              </a:rPr>
              <a:t>rate </a:t>
            </a:r>
            <a:r>
              <a:rPr sz="1800" spc="-55" dirty="0">
                <a:solidFill>
                  <a:srgbClr val="292929"/>
                </a:solidFill>
                <a:latin typeface="Microsoft Sans Serif"/>
                <a:cs typeface="Microsoft Sans Serif"/>
              </a:rPr>
              <a:t>(especially </a:t>
            </a:r>
            <a:r>
              <a:rPr sz="1800" spc="-175" dirty="0">
                <a:solidFill>
                  <a:srgbClr val="292929"/>
                </a:solidFill>
                <a:latin typeface="Microsoft Sans Serif"/>
                <a:cs typeface="Microsoft Sans Serif"/>
              </a:rPr>
              <a:t>LEO</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orbit) </a:t>
            </a:r>
            <a:r>
              <a:rPr sz="1800" spc="-25" dirty="0">
                <a:solidFill>
                  <a:srgbClr val="292929"/>
                </a:solidFill>
                <a:latin typeface="Microsoft Sans Serif"/>
                <a:cs typeface="Microsoft Sans Serif"/>
              </a:rPr>
              <a:t>except</a:t>
            </a:r>
            <a:r>
              <a:rPr sz="1800" spc="5" dirty="0">
                <a:solidFill>
                  <a:srgbClr val="292929"/>
                </a:solidFill>
                <a:latin typeface="Microsoft Sans Serif"/>
                <a:cs typeface="Microsoft Sans Serif"/>
              </a:rPr>
              <a:t> </a:t>
            </a:r>
            <a:r>
              <a:rPr sz="1800" spc="-25" dirty="0">
                <a:solidFill>
                  <a:srgbClr val="292929"/>
                </a:solidFill>
                <a:latin typeface="Microsoft Sans Serif"/>
                <a:cs typeface="Microsoft Sans Serif"/>
              </a:rPr>
              <a:t>for </a:t>
            </a:r>
            <a:r>
              <a:rPr sz="1800" spc="-225" dirty="0">
                <a:solidFill>
                  <a:srgbClr val="292929"/>
                </a:solidFill>
                <a:latin typeface="Microsoft Sans Serif"/>
                <a:cs typeface="Microsoft Sans Serif"/>
              </a:rPr>
              <a:t>GTO</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orbit</a:t>
            </a:r>
            <a:r>
              <a:rPr sz="1800" spc="-10" dirty="0">
                <a:solidFill>
                  <a:srgbClr val="292929"/>
                </a:solidFill>
                <a:latin typeface="Microsoft Sans Serif"/>
                <a:cs typeface="Microsoft Sans Serif"/>
              </a:rPr>
              <a:t> </a:t>
            </a:r>
            <a:r>
              <a:rPr sz="1800" spc="-20" dirty="0">
                <a:solidFill>
                  <a:srgbClr val="292929"/>
                </a:solidFill>
                <a:latin typeface="Microsoft Sans Serif"/>
                <a:cs typeface="Microsoft Sans Serif"/>
              </a:rPr>
              <a:t>which</a:t>
            </a:r>
            <a:r>
              <a:rPr sz="1800" spc="15" dirty="0">
                <a:solidFill>
                  <a:srgbClr val="292929"/>
                </a:solidFill>
                <a:latin typeface="Microsoft Sans Serif"/>
                <a:cs typeface="Microsoft Sans Serif"/>
              </a:rPr>
              <a:t> </a:t>
            </a:r>
            <a:r>
              <a:rPr sz="1800" spc="-10" dirty="0">
                <a:solidFill>
                  <a:srgbClr val="292929"/>
                </a:solidFill>
                <a:latin typeface="Microsoft Sans Serif"/>
                <a:cs typeface="Microsoft Sans Serif"/>
              </a:rPr>
              <a:t>depicts</a:t>
            </a:r>
            <a:r>
              <a:rPr sz="1800" spc="20" dirty="0">
                <a:solidFill>
                  <a:srgbClr val="292929"/>
                </a:solidFill>
                <a:latin typeface="Microsoft Sans Serif"/>
                <a:cs typeface="Microsoft Sans Serif"/>
              </a:rPr>
              <a:t> </a:t>
            </a:r>
            <a:r>
              <a:rPr sz="1800" spc="-25" dirty="0">
                <a:solidFill>
                  <a:srgbClr val="292929"/>
                </a:solidFill>
                <a:latin typeface="Microsoft Sans Serif"/>
                <a:cs typeface="Microsoft Sans Serif"/>
              </a:rPr>
              <a:t>no </a:t>
            </a:r>
            <a:r>
              <a:rPr sz="1800" spc="-20" dirty="0">
                <a:solidFill>
                  <a:srgbClr val="292929"/>
                </a:solidFill>
                <a:latin typeface="Microsoft Sans Serif"/>
                <a:cs typeface="Microsoft Sans Serif"/>
              </a:rPr>
              <a:t>relationship</a:t>
            </a:r>
            <a:r>
              <a:rPr sz="1800" spc="-65" dirty="0">
                <a:solidFill>
                  <a:srgbClr val="292929"/>
                </a:solidFill>
                <a:latin typeface="Microsoft Sans Serif"/>
                <a:cs typeface="Microsoft Sans Serif"/>
              </a:rPr>
              <a:t> </a:t>
            </a:r>
            <a:r>
              <a:rPr sz="1800" spc="-30" dirty="0">
                <a:solidFill>
                  <a:srgbClr val="292929"/>
                </a:solidFill>
                <a:latin typeface="Microsoft Sans Serif"/>
                <a:cs typeface="Microsoft Sans Serif"/>
              </a:rPr>
              <a:t>between</a:t>
            </a:r>
            <a:r>
              <a:rPr sz="1800" spc="-6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both</a:t>
            </a:r>
            <a:endParaRPr sz="1800" dirty="0">
              <a:latin typeface="Microsoft Sans Serif"/>
              <a:cs typeface="Microsoft Sans Serif"/>
            </a:endParaRPr>
          </a:p>
          <a:p>
            <a:pPr marR="5715" algn="r">
              <a:lnSpc>
                <a:spcPts val="2090"/>
              </a:lnSpc>
            </a:pPr>
            <a:r>
              <a:rPr sz="1800" spc="-10" dirty="0">
                <a:solidFill>
                  <a:srgbClr val="292929"/>
                </a:solidFill>
                <a:latin typeface="Microsoft Sans Serif"/>
                <a:cs typeface="Microsoft Sans Serif"/>
              </a:rPr>
              <a:t>attributes.</a:t>
            </a:r>
            <a:endParaRPr sz="1800" dirty="0">
              <a:latin typeface="Microsoft Sans Serif"/>
              <a:cs typeface="Microsoft Sans Serif"/>
            </a:endParaRPr>
          </a:p>
          <a:p>
            <a:pPr marL="137160" marR="5080" indent="-125095" algn="r">
              <a:lnSpc>
                <a:spcPct val="100000"/>
              </a:lnSpc>
              <a:spcBef>
                <a:spcPts val="1440"/>
              </a:spcBef>
            </a:pPr>
            <a:r>
              <a:rPr sz="1800" dirty="0">
                <a:solidFill>
                  <a:srgbClr val="292929"/>
                </a:solidFill>
                <a:latin typeface="Microsoft Sans Serif"/>
                <a:cs typeface="Microsoft Sans Serif"/>
              </a:rPr>
              <a:t>Orbit</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that</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only</a:t>
            </a:r>
            <a:r>
              <a:rPr sz="1800" spc="5" dirty="0">
                <a:solidFill>
                  <a:srgbClr val="292929"/>
                </a:solidFill>
                <a:latin typeface="Microsoft Sans Serif"/>
                <a:cs typeface="Microsoft Sans Serif"/>
              </a:rPr>
              <a:t> </a:t>
            </a:r>
            <a:r>
              <a:rPr sz="1800" spc="-60" dirty="0">
                <a:solidFill>
                  <a:srgbClr val="292929"/>
                </a:solidFill>
                <a:latin typeface="Microsoft Sans Serif"/>
                <a:cs typeface="Microsoft Sans Serif"/>
              </a:rPr>
              <a:t>has</a:t>
            </a:r>
            <a:r>
              <a:rPr sz="1800" spc="5" dirty="0">
                <a:solidFill>
                  <a:srgbClr val="292929"/>
                </a:solidFill>
                <a:latin typeface="Microsoft Sans Serif"/>
                <a:cs typeface="Microsoft Sans Serif"/>
              </a:rPr>
              <a:t> </a:t>
            </a:r>
            <a:r>
              <a:rPr sz="1800" spc="80" dirty="0">
                <a:solidFill>
                  <a:srgbClr val="292929"/>
                </a:solidFill>
                <a:latin typeface="Microsoft Sans Serif"/>
                <a:cs typeface="Microsoft Sans Serif"/>
              </a:rPr>
              <a:t>1</a:t>
            </a:r>
            <a:r>
              <a:rPr sz="1800" spc="5" dirty="0">
                <a:solidFill>
                  <a:srgbClr val="292929"/>
                </a:solidFill>
                <a:latin typeface="Microsoft Sans Serif"/>
                <a:cs typeface="Microsoft Sans Serif"/>
              </a:rPr>
              <a:t> </a:t>
            </a:r>
            <a:r>
              <a:rPr sz="1800" spc="-60" dirty="0">
                <a:solidFill>
                  <a:srgbClr val="292929"/>
                </a:solidFill>
                <a:latin typeface="Microsoft Sans Serif"/>
                <a:cs typeface="Microsoft Sans Serif"/>
              </a:rPr>
              <a:t>occurrence </a:t>
            </a:r>
            <a:r>
              <a:rPr sz="1800" spc="-20" dirty="0">
                <a:solidFill>
                  <a:srgbClr val="292929"/>
                </a:solidFill>
                <a:latin typeface="Microsoft Sans Serif"/>
                <a:cs typeface="Microsoft Sans Serif"/>
              </a:rPr>
              <a:t>should</a:t>
            </a:r>
            <a:r>
              <a:rPr sz="1800" spc="-70" dirty="0">
                <a:solidFill>
                  <a:srgbClr val="292929"/>
                </a:solidFill>
                <a:latin typeface="Microsoft Sans Serif"/>
                <a:cs typeface="Microsoft Sans Serif"/>
              </a:rPr>
              <a:t> </a:t>
            </a:r>
            <a:r>
              <a:rPr sz="1800" spc="-20" dirty="0">
                <a:solidFill>
                  <a:srgbClr val="292929"/>
                </a:solidFill>
                <a:latin typeface="Microsoft Sans Serif"/>
                <a:cs typeface="Microsoft Sans Serif"/>
              </a:rPr>
              <a:t>also</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be</a:t>
            </a:r>
            <a:r>
              <a:rPr sz="1800" spc="-70" dirty="0">
                <a:solidFill>
                  <a:srgbClr val="292929"/>
                </a:solidFill>
                <a:latin typeface="Microsoft Sans Serif"/>
                <a:cs typeface="Microsoft Sans Serif"/>
              </a:rPr>
              <a:t> </a:t>
            </a:r>
            <a:r>
              <a:rPr sz="1800" spc="-35" dirty="0">
                <a:solidFill>
                  <a:srgbClr val="292929"/>
                </a:solidFill>
                <a:latin typeface="Microsoft Sans Serif"/>
                <a:cs typeface="Microsoft Sans Serif"/>
              </a:rPr>
              <a:t>excluded</a:t>
            </a:r>
            <a:r>
              <a:rPr sz="1800" spc="-65" dirty="0">
                <a:solidFill>
                  <a:srgbClr val="292929"/>
                </a:solidFill>
                <a:latin typeface="Microsoft Sans Serif"/>
                <a:cs typeface="Microsoft Sans Serif"/>
              </a:rPr>
              <a:t> </a:t>
            </a:r>
            <a:r>
              <a:rPr sz="1800" spc="-20" dirty="0">
                <a:solidFill>
                  <a:srgbClr val="292929"/>
                </a:solidFill>
                <a:latin typeface="Microsoft Sans Serif"/>
                <a:cs typeface="Microsoft Sans Serif"/>
              </a:rPr>
              <a:t>from </a:t>
            </a:r>
            <a:r>
              <a:rPr sz="1800" spc="-45" dirty="0">
                <a:solidFill>
                  <a:srgbClr val="292929"/>
                </a:solidFill>
                <a:latin typeface="Microsoft Sans Serif"/>
                <a:cs typeface="Microsoft Sans Serif"/>
              </a:rPr>
              <a:t>above</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statement</a:t>
            </a:r>
            <a:r>
              <a:rPr sz="1800" spc="-40" dirty="0">
                <a:solidFill>
                  <a:srgbClr val="292929"/>
                </a:solidFill>
                <a:latin typeface="Microsoft Sans Serif"/>
                <a:cs typeface="Microsoft Sans Serif"/>
              </a:rPr>
              <a:t> </a:t>
            </a:r>
            <a:r>
              <a:rPr sz="1800" spc="-60" dirty="0">
                <a:solidFill>
                  <a:srgbClr val="292929"/>
                </a:solidFill>
                <a:latin typeface="Microsoft Sans Serif"/>
                <a:cs typeface="Microsoft Sans Serif"/>
              </a:rPr>
              <a:t>as</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it’s</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needed</a:t>
            </a:r>
            <a:endParaRPr sz="1800" dirty="0">
              <a:latin typeface="Microsoft Sans Serif"/>
              <a:cs typeface="Microsoft Sans Serif"/>
            </a:endParaRPr>
          </a:p>
          <a:p>
            <a:pPr marR="5715" algn="r">
              <a:lnSpc>
                <a:spcPct val="100000"/>
              </a:lnSpc>
              <a:spcBef>
                <a:spcPts val="25"/>
              </a:spcBef>
            </a:pPr>
            <a:r>
              <a:rPr sz="1800" spc="-40" dirty="0">
                <a:solidFill>
                  <a:srgbClr val="292929"/>
                </a:solidFill>
                <a:latin typeface="Microsoft Sans Serif"/>
                <a:cs typeface="Microsoft Sans Serif"/>
              </a:rPr>
              <a:t>more</a:t>
            </a:r>
            <a:r>
              <a:rPr sz="1800" spc="-60" dirty="0">
                <a:solidFill>
                  <a:srgbClr val="292929"/>
                </a:solidFill>
                <a:latin typeface="Microsoft Sans Serif"/>
                <a:cs typeface="Microsoft Sans Serif"/>
              </a:rPr>
              <a:t> </a:t>
            </a:r>
            <a:r>
              <a:rPr sz="1800" spc="-10" dirty="0">
                <a:solidFill>
                  <a:srgbClr val="292929"/>
                </a:solidFill>
                <a:latin typeface="Microsoft Sans Serif"/>
                <a:cs typeface="Microsoft Sans Serif"/>
              </a:rPr>
              <a:t>dataset.</a:t>
            </a:r>
            <a:endParaRPr sz="1800" dirty="0">
              <a:latin typeface="Microsoft Sans Serif"/>
              <a:cs typeface="Microsoft Sans Serif"/>
            </a:endParaRPr>
          </a:p>
        </p:txBody>
      </p:sp>
      <p:pic>
        <p:nvPicPr>
          <p:cNvPr id="7" name="Picture 6">
            <a:extLst>
              <a:ext uri="{FF2B5EF4-FFF2-40B4-BE49-F238E27FC236}">
                <a16:creationId xmlns:a16="http://schemas.microsoft.com/office/drawing/2014/main" id="{466962A7-EEA8-0796-4678-3AD55882E98A}"/>
              </a:ext>
            </a:extLst>
          </p:cNvPr>
          <p:cNvPicPr>
            <a:picLocks noChangeAspect="1"/>
          </p:cNvPicPr>
          <p:nvPr/>
        </p:nvPicPr>
        <p:blipFill>
          <a:blip r:embed="rId3"/>
          <a:stretch>
            <a:fillRect/>
          </a:stretch>
        </p:blipFill>
        <p:spPr>
          <a:xfrm>
            <a:off x="4755414" y="1563115"/>
            <a:ext cx="6388933" cy="429678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2">
            <a:extLst>
              <a:ext uri="{FF2B5EF4-FFF2-40B4-BE49-F238E27FC236}">
                <a16:creationId xmlns:a16="http://schemas.microsoft.com/office/drawing/2014/main" id="{0A4473A9-2F0D-56DE-C87A-DE3E9EDC0DED}"/>
              </a:ext>
            </a:extLst>
          </p:cNvPr>
          <p:cNvSpPr txBox="1"/>
          <p:nvPr/>
        </p:nvSpPr>
        <p:spPr>
          <a:xfrm>
            <a:off x="7974469" y="1547876"/>
            <a:ext cx="3204210" cy="2854325"/>
          </a:xfrm>
          <a:prstGeom prst="rect">
            <a:avLst/>
          </a:prstGeom>
        </p:spPr>
        <p:txBody>
          <a:bodyPr vert="horz" wrap="square" lIns="0" tIns="11430" rIns="0" bIns="0" rtlCol="0">
            <a:spAutoFit/>
          </a:bodyPr>
          <a:lstStyle/>
          <a:p>
            <a:pPr marL="12700" marR="5080">
              <a:lnSpc>
                <a:spcPct val="100400"/>
              </a:lnSpc>
              <a:spcBef>
                <a:spcPts val="90"/>
              </a:spcBef>
            </a:pPr>
            <a:r>
              <a:rPr sz="1800" spc="-65" dirty="0">
                <a:solidFill>
                  <a:srgbClr val="292929"/>
                </a:solidFill>
                <a:latin typeface="Microsoft Sans Serif"/>
                <a:cs typeface="Microsoft Sans Serif"/>
              </a:rPr>
              <a:t>Heavier</a:t>
            </a:r>
            <a:r>
              <a:rPr sz="1800" spc="-40" dirty="0">
                <a:solidFill>
                  <a:srgbClr val="292929"/>
                </a:solidFill>
                <a:latin typeface="Microsoft Sans Serif"/>
                <a:cs typeface="Microsoft Sans Serif"/>
              </a:rPr>
              <a:t> </a:t>
            </a:r>
            <a:r>
              <a:rPr sz="1800" spc="-25" dirty="0">
                <a:solidFill>
                  <a:srgbClr val="292929"/>
                </a:solidFill>
                <a:latin typeface="Microsoft Sans Serif"/>
                <a:cs typeface="Microsoft Sans Serif"/>
              </a:rPr>
              <a:t>payload</a:t>
            </a:r>
            <a:r>
              <a:rPr sz="1800" spc="-45" dirty="0">
                <a:solidFill>
                  <a:srgbClr val="292929"/>
                </a:solidFill>
                <a:latin typeface="Microsoft Sans Serif"/>
                <a:cs typeface="Microsoft Sans Serif"/>
              </a:rPr>
              <a:t> </a:t>
            </a:r>
            <a:r>
              <a:rPr sz="1800" spc="-60" dirty="0">
                <a:solidFill>
                  <a:srgbClr val="292929"/>
                </a:solidFill>
                <a:latin typeface="Microsoft Sans Serif"/>
                <a:cs typeface="Microsoft Sans Serif"/>
              </a:rPr>
              <a:t>has</a:t>
            </a:r>
            <a:r>
              <a:rPr sz="1800" spc="-40" dirty="0">
                <a:solidFill>
                  <a:srgbClr val="292929"/>
                </a:solidFill>
                <a:latin typeface="Microsoft Sans Serif"/>
                <a:cs typeface="Microsoft Sans Serif"/>
              </a:rPr>
              <a:t> </a:t>
            </a:r>
            <a:r>
              <a:rPr sz="1800" spc="-10" dirty="0">
                <a:solidFill>
                  <a:srgbClr val="292929"/>
                </a:solidFill>
                <a:latin typeface="Microsoft Sans Serif"/>
                <a:cs typeface="Microsoft Sans Serif"/>
              </a:rPr>
              <a:t>positive </a:t>
            </a:r>
            <a:r>
              <a:rPr sz="1800" spc="-20" dirty="0">
                <a:solidFill>
                  <a:srgbClr val="292929"/>
                </a:solidFill>
                <a:latin typeface="Microsoft Sans Serif"/>
                <a:cs typeface="Microsoft Sans Serif"/>
              </a:rPr>
              <a:t>impact</a:t>
            </a:r>
            <a:r>
              <a:rPr sz="1800" spc="-100" dirty="0">
                <a:solidFill>
                  <a:srgbClr val="292929"/>
                </a:solidFill>
                <a:latin typeface="Microsoft Sans Serif"/>
                <a:cs typeface="Microsoft Sans Serif"/>
              </a:rPr>
              <a:t> </a:t>
            </a:r>
            <a:r>
              <a:rPr sz="1800" dirty="0">
                <a:solidFill>
                  <a:srgbClr val="292929"/>
                </a:solidFill>
                <a:latin typeface="Microsoft Sans Serif"/>
                <a:cs typeface="Microsoft Sans Serif"/>
              </a:rPr>
              <a:t>on</a:t>
            </a:r>
            <a:r>
              <a:rPr sz="1800" spc="-95" dirty="0">
                <a:solidFill>
                  <a:srgbClr val="292929"/>
                </a:solidFill>
                <a:latin typeface="Microsoft Sans Serif"/>
                <a:cs typeface="Microsoft Sans Serif"/>
              </a:rPr>
              <a:t> </a:t>
            </a:r>
            <a:r>
              <a:rPr sz="1800" spc="-180" dirty="0">
                <a:solidFill>
                  <a:srgbClr val="292929"/>
                </a:solidFill>
                <a:latin typeface="Microsoft Sans Serif"/>
                <a:cs typeface="Microsoft Sans Serif"/>
              </a:rPr>
              <a:t>LEO,</a:t>
            </a:r>
            <a:r>
              <a:rPr sz="1800" spc="55" dirty="0">
                <a:solidFill>
                  <a:srgbClr val="292929"/>
                </a:solidFill>
                <a:latin typeface="Microsoft Sans Serif"/>
                <a:cs typeface="Microsoft Sans Serif"/>
              </a:rPr>
              <a:t> </a:t>
            </a:r>
            <a:r>
              <a:rPr sz="1800" spc="-200" dirty="0">
                <a:solidFill>
                  <a:srgbClr val="292929"/>
                </a:solidFill>
                <a:latin typeface="Microsoft Sans Serif"/>
                <a:cs typeface="Microsoft Sans Serif"/>
              </a:rPr>
              <a:t>ISS</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P0</a:t>
            </a:r>
            <a:r>
              <a:rPr sz="1800" spc="-25" dirty="0">
                <a:solidFill>
                  <a:srgbClr val="292929"/>
                </a:solidFill>
                <a:latin typeface="Microsoft Sans Serif"/>
                <a:cs typeface="Microsoft Sans Serif"/>
              </a:rPr>
              <a:t> </a:t>
            </a:r>
            <a:r>
              <a:rPr sz="1800" spc="-10" dirty="0">
                <a:solidFill>
                  <a:srgbClr val="292929"/>
                </a:solidFill>
                <a:latin typeface="Microsoft Sans Serif"/>
                <a:cs typeface="Microsoft Sans Serif"/>
              </a:rPr>
              <a:t>orbit. </a:t>
            </a:r>
            <a:r>
              <a:rPr sz="1800" spc="-90" dirty="0">
                <a:solidFill>
                  <a:srgbClr val="292929"/>
                </a:solidFill>
                <a:latin typeface="Microsoft Sans Serif"/>
                <a:cs typeface="Microsoft Sans Serif"/>
              </a:rPr>
              <a:t>However,</a:t>
            </a:r>
            <a:r>
              <a:rPr sz="1800" spc="-10" dirty="0">
                <a:solidFill>
                  <a:srgbClr val="292929"/>
                </a:solidFill>
                <a:latin typeface="Microsoft Sans Serif"/>
                <a:cs typeface="Microsoft Sans Serif"/>
              </a:rPr>
              <a:t> </a:t>
            </a:r>
            <a:r>
              <a:rPr sz="1800" spc="50" dirty="0">
                <a:solidFill>
                  <a:srgbClr val="292929"/>
                </a:solidFill>
                <a:latin typeface="Microsoft Sans Serif"/>
                <a:cs typeface="Microsoft Sans Serif"/>
              </a:rPr>
              <a:t>it</a:t>
            </a:r>
            <a:r>
              <a:rPr sz="1800" spc="5" dirty="0">
                <a:solidFill>
                  <a:srgbClr val="292929"/>
                </a:solidFill>
                <a:latin typeface="Microsoft Sans Serif"/>
                <a:cs typeface="Microsoft Sans Serif"/>
              </a:rPr>
              <a:t> </a:t>
            </a:r>
            <a:r>
              <a:rPr sz="1800" spc="-60" dirty="0">
                <a:solidFill>
                  <a:srgbClr val="292929"/>
                </a:solidFill>
                <a:latin typeface="Microsoft Sans Serif"/>
                <a:cs typeface="Microsoft Sans Serif"/>
              </a:rPr>
              <a:t>has</a:t>
            </a:r>
            <a:r>
              <a:rPr sz="1800" spc="-5" dirty="0">
                <a:solidFill>
                  <a:srgbClr val="292929"/>
                </a:solidFill>
                <a:latin typeface="Microsoft Sans Serif"/>
                <a:cs typeface="Microsoft Sans Serif"/>
              </a:rPr>
              <a:t> </a:t>
            </a:r>
            <a:r>
              <a:rPr sz="1800" spc="-25" dirty="0">
                <a:solidFill>
                  <a:srgbClr val="292929"/>
                </a:solidFill>
                <a:latin typeface="Microsoft Sans Serif"/>
                <a:cs typeface="Microsoft Sans Serif"/>
              </a:rPr>
              <a:t>negative</a:t>
            </a:r>
            <a:r>
              <a:rPr sz="1800" spc="-5" dirty="0">
                <a:solidFill>
                  <a:srgbClr val="292929"/>
                </a:solidFill>
                <a:latin typeface="Microsoft Sans Serif"/>
                <a:cs typeface="Microsoft Sans Serif"/>
              </a:rPr>
              <a:t> </a:t>
            </a:r>
            <a:r>
              <a:rPr sz="1800" spc="-10" dirty="0">
                <a:solidFill>
                  <a:srgbClr val="292929"/>
                </a:solidFill>
                <a:latin typeface="Microsoft Sans Serif"/>
                <a:cs typeface="Microsoft Sans Serif"/>
              </a:rPr>
              <a:t>impact </a:t>
            </a:r>
            <a:r>
              <a:rPr sz="1800" dirty="0">
                <a:solidFill>
                  <a:srgbClr val="292929"/>
                </a:solidFill>
                <a:latin typeface="Microsoft Sans Serif"/>
                <a:cs typeface="Microsoft Sans Serif"/>
              </a:rPr>
              <a:t>on</a:t>
            </a:r>
            <a:r>
              <a:rPr sz="1800" spc="-100" dirty="0">
                <a:solidFill>
                  <a:srgbClr val="292929"/>
                </a:solidFill>
                <a:latin typeface="Microsoft Sans Serif"/>
                <a:cs typeface="Microsoft Sans Serif"/>
              </a:rPr>
              <a:t> </a:t>
            </a:r>
            <a:r>
              <a:rPr sz="1800" spc="-165" dirty="0">
                <a:solidFill>
                  <a:srgbClr val="292929"/>
                </a:solidFill>
                <a:latin typeface="Microsoft Sans Serif"/>
                <a:cs typeface="Microsoft Sans Serif"/>
              </a:rPr>
              <a:t>MEO</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10" dirty="0">
                <a:solidFill>
                  <a:srgbClr val="292929"/>
                </a:solidFill>
                <a:latin typeface="Microsoft Sans Serif"/>
                <a:cs typeface="Microsoft Sans Serif"/>
              </a:rPr>
              <a:t> </a:t>
            </a:r>
            <a:r>
              <a:rPr sz="1800" spc="-150" dirty="0">
                <a:solidFill>
                  <a:srgbClr val="292929"/>
                </a:solidFill>
                <a:latin typeface="Microsoft Sans Serif"/>
                <a:cs typeface="Microsoft Sans Serif"/>
              </a:rPr>
              <a:t>VLEO</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orbit.</a:t>
            </a:r>
            <a:endParaRPr sz="1800" dirty="0">
              <a:latin typeface="Microsoft Sans Serif"/>
              <a:cs typeface="Microsoft Sans Serif"/>
            </a:endParaRPr>
          </a:p>
          <a:p>
            <a:pPr marL="12700" marR="128905">
              <a:lnSpc>
                <a:spcPct val="102200"/>
              </a:lnSpc>
              <a:spcBef>
                <a:spcPts val="1295"/>
              </a:spcBef>
            </a:pPr>
            <a:r>
              <a:rPr sz="1800" spc="-225" dirty="0">
                <a:solidFill>
                  <a:srgbClr val="292929"/>
                </a:solidFill>
                <a:latin typeface="Microsoft Sans Serif"/>
                <a:cs typeface="Microsoft Sans Serif"/>
              </a:rPr>
              <a:t>GTO</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orbit</a:t>
            </a:r>
            <a:r>
              <a:rPr sz="1800" spc="70" dirty="0">
                <a:solidFill>
                  <a:srgbClr val="292929"/>
                </a:solidFill>
                <a:latin typeface="Microsoft Sans Serif"/>
                <a:cs typeface="Microsoft Sans Serif"/>
              </a:rPr>
              <a:t> </a:t>
            </a:r>
            <a:r>
              <a:rPr sz="1800" spc="-90" dirty="0">
                <a:solidFill>
                  <a:srgbClr val="292929"/>
                </a:solidFill>
                <a:latin typeface="Microsoft Sans Serif"/>
                <a:cs typeface="Microsoft Sans Serif"/>
              </a:rPr>
              <a:t>seem</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depict</a:t>
            </a:r>
            <a:r>
              <a:rPr sz="1800" spc="70" dirty="0">
                <a:solidFill>
                  <a:srgbClr val="292929"/>
                </a:solidFill>
                <a:latin typeface="Microsoft Sans Serif"/>
                <a:cs typeface="Microsoft Sans Serif"/>
              </a:rPr>
              <a:t> </a:t>
            </a:r>
            <a:r>
              <a:rPr sz="1800" spc="-25" dirty="0">
                <a:solidFill>
                  <a:srgbClr val="292929"/>
                </a:solidFill>
                <a:latin typeface="Microsoft Sans Serif"/>
                <a:cs typeface="Microsoft Sans Serif"/>
              </a:rPr>
              <a:t>no </a:t>
            </a:r>
            <a:r>
              <a:rPr sz="1800" spc="-10" dirty="0">
                <a:solidFill>
                  <a:srgbClr val="292929"/>
                </a:solidFill>
                <a:latin typeface="Microsoft Sans Serif"/>
                <a:cs typeface="Microsoft Sans Serif"/>
              </a:rPr>
              <a:t>relation</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between</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a:t>
            </a:r>
            <a:r>
              <a:rPr sz="1800" spc="-10" dirty="0">
                <a:solidFill>
                  <a:srgbClr val="292929"/>
                </a:solidFill>
                <a:latin typeface="Microsoft Sans Serif"/>
                <a:cs typeface="Microsoft Sans Serif"/>
              </a:rPr>
              <a:t>attributes.</a:t>
            </a:r>
            <a:endParaRPr sz="1800" dirty="0">
              <a:latin typeface="Microsoft Sans Serif"/>
              <a:cs typeface="Microsoft Sans Serif"/>
            </a:endParaRPr>
          </a:p>
          <a:p>
            <a:pPr marL="12700" marR="59690">
              <a:lnSpc>
                <a:spcPct val="99400"/>
              </a:lnSpc>
              <a:spcBef>
                <a:spcPts val="1455"/>
              </a:spcBef>
            </a:pPr>
            <a:r>
              <a:rPr sz="1800" spc="-55" dirty="0">
                <a:solidFill>
                  <a:srgbClr val="292929"/>
                </a:solidFill>
                <a:latin typeface="Microsoft Sans Serif"/>
                <a:cs typeface="Microsoft Sans Serif"/>
              </a:rPr>
              <a:t>Meanwhile,</a:t>
            </a:r>
            <a:r>
              <a:rPr sz="1800" spc="-65" dirty="0">
                <a:solidFill>
                  <a:srgbClr val="292929"/>
                </a:solidFill>
                <a:latin typeface="Microsoft Sans Serif"/>
                <a:cs typeface="Microsoft Sans Serif"/>
              </a:rPr>
              <a:t> </a:t>
            </a:r>
            <a:r>
              <a:rPr sz="1800" spc="-40" dirty="0">
                <a:solidFill>
                  <a:srgbClr val="292929"/>
                </a:solidFill>
                <a:latin typeface="Microsoft Sans Serif"/>
                <a:cs typeface="Microsoft Sans Serif"/>
              </a:rPr>
              <a:t>again,</a:t>
            </a:r>
            <a:r>
              <a:rPr sz="1800" spc="-20" dirty="0">
                <a:solidFill>
                  <a:srgbClr val="292929"/>
                </a:solidFill>
                <a:latin typeface="Microsoft Sans Serif"/>
                <a:cs typeface="Microsoft Sans Serif"/>
              </a:rPr>
              <a:t> </a:t>
            </a:r>
            <a:r>
              <a:rPr sz="1800" spc="-210" dirty="0">
                <a:solidFill>
                  <a:srgbClr val="292929"/>
                </a:solidFill>
                <a:latin typeface="Microsoft Sans Serif"/>
                <a:cs typeface="Microsoft Sans Serif"/>
              </a:rPr>
              <a:t>SO,</a:t>
            </a:r>
            <a:r>
              <a:rPr sz="1800" spc="55" dirty="0">
                <a:solidFill>
                  <a:srgbClr val="292929"/>
                </a:solidFill>
                <a:latin typeface="Microsoft Sans Serif"/>
                <a:cs typeface="Microsoft Sans Serif"/>
              </a:rPr>
              <a:t> </a:t>
            </a:r>
            <a:r>
              <a:rPr sz="1800" spc="-229" dirty="0">
                <a:solidFill>
                  <a:srgbClr val="292929"/>
                </a:solidFill>
                <a:latin typeface="Microsoft Sans Serif"/>
                <a:cs typeface="Microsoft Sans Serif"/>
              </a:rPr>
              <a:t>GEO</a:t>
            </a:r>
            <a:r>
              <a:rPr sz="1800" spc="65" dirty="0">
                <a:solidFill>
                  <a:srgbClr val="292929"/>
                </a:solidFill>
                <a:latin typeface="Microsoft Sans Serif"/>
                <a:cs typeface="Microsoft Sans Serif"/>
              </a:rPr>
              <a:t> </a:t>
            </a:r>
            <a:r>
              <a:rPr sz="1800" spc="-25" dirty="0">
                <a:solidFill>
                  <a:srgbClr val="292929"/>
                </a:solidFill>
                <a:latin typeface="Microsoft Sans Serif"/>
                <a:cs typeface="Microsoft Sans Serif"/>
              </a:rPr>
              <a:t>and </a:t>
            </a:r>
            <a:r>
              <a:rPr sz="1800" spc="-195" dirty="0">
                <a:solidFill>
                  <a:srgbClr val="292929"/>
                </a:solidFill>
                <a:latin typeface="Microsoft Sans Serif"/>
                <a:cs typeface="Microsoft Sans Serif"/>
              </a:rPr>
              <a:t>HEO</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orbit</a:t>
            </a:r>
            <a:r>
              <a:rPr sz="1800" spc="-25" dirty="0">
                <a:solidFill>
                  <a:srgbClr val="292929"/>
                </a:solidFill>
                <a:latin typeface="Microsoft Sans Serif"/>
                <a:cs typeface="Microsoft Sans Serif"/>
              </a:rPr>
              <a:t> </a:t>
            </a:r>
            <a:r>
              <a:rPr sz="1800" spc="-40" dirty="0">
                <a:solidFill>
                  <a:srgbClr val="292929"/>
                </a:solidFill>
                <a:latin typeface="Microsoft Sans Serif"/>
                <a:cs typeface="Microsoft Sans Serif"/>
              </a:rPr>
              <a:t>need</a:t>
            </a:r>
            <a:r>
              <a:rPr sz="1800" spc="10" dirty="0">
                <a:solidFill>
                  <a:srgbClr val="292929"/>
                </a:solidFill>
                <a:latin typeface="Microsoft Sans Serif"/>
                <a:cs typeface="Microsoft Sans Serif"/>
              </a:rPr>
              <a:t> </a:t>
            </a:r>
            <a:r>
              <a:rPr sz="1800" spc="-40" dirty="0">
                <a:solidFill>
                  <a:srgbClr val="292929"/>
                </a:solidFill>
                <a:latin typeface="Microsoft Sans Serif"/>
                <a:cs typeface="Microsoft Sans Serif"/>
              </a:rPr>
              <a:t>more</a:t>
            </a:r>
            <a:r>
              <a:rPr sz="1800" spc="10" dirty="0">
                <a:solidFill>
                  <a:srgbClr val="292929"/>
                </a:solidFill>
                <a:latin typeface="Microsoft Sans Serif"/>
                <a:cs typeface="Microsoft Sans Serif"/>
              </a:rPr>
              <a:t> </a:t>
            </a:r>
            <a:r>
              <a:rPr sz="1800" spc="-20" dirty="0">
                <a:solidFill>
                  <a:srgbClr val="292929"/>
                </a:solidFill>
                <a:latin typeface="Microsoft Sans Serif"/>
                <a:cs typeface="Microsoft Sans Serif"/>
              </a:rPr>
              <a:t>dataset</a:t>
            </a:r>
            <a:r>
              <a:rPr sz="1800" spc="20" dirty="0">
                <a:solidFill>
                  <a:srgbClr val="292929"/>
                </a:solidFill>
                <a:latin typeface="Microsoft Sans Serif"/>
                <a:cs typeface="Microsoft Sans Serif"/>
              </a:rPr>
              <a:t> </a:t>
            </a:r>
            <a:r>
              <a:rPr sz="1800" spc="-25" dirty="0">
                <a:solidFill>
                  <a:srgbClr val="292929"/>
                </a:solidFill>
                <a:latin typeface="Microsoft Sans Serif"/>
                <a:cs typeface="Microsoft Sans Serif"/>
              </a:rPr>
              <a:t>to </a:t>
            </a:r>
            <a:r>
              <a:rPr sz="1800" spc="-80" dirty="0">
                <a:solidFill>
                  <a:srgbClr val="292929"/>
                </a:solidFill>
                <a:latin typeface="Microsoft Sans Serif"/>
                <a:cs typeface="Microsoft Sans Serif"/>
              </a:rPr>
              <a:t>see</a:t>
            </a:r>
            <a:r>
              <a:rPr sz="1800" spc="-5" dirty="0">
                <a:solidFill>
                  <a:srgbClr val="292929"/>
                </a:solidFill>
                <a:latin typeface="Microsoft Sans Serif"/>
                <a:cs typeface="Microsoft Sans Serif"/>
              </a:rPr>
              <a:t> </a:t>
            </a:r>
            <a:r>
              <a:rPr sz="1800" spc="-40" dirty="0">
                <a:solidFill>
                  <a:srgbClr val="292929"/>
                </a:solidFill>
                <a:latin typeface="Microsoft Sans Serif"/>
                <a:cs typeface="Microsoft Sans Serif"/>
              </a:rPr>
              <a:t>any</a:t>
            </a:r>
            <a:r>
              <a:rPr sz="1800" dirty="0">
                <a:solidFill>
                  <a:srgbClr val="292929"/>
                </a:solidFill>
                <a:latin typeface="Microsoft Sans Serif"/>
                <a:cs typeface="Microsoft Sans Serif"/>
              </a:rPr>
              <a:t> pattern</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or</a:t>
            </a:r>
            <a:r>
              <a:rPr sz="1800" spc="5" dirty="0">
                <a:solidFill>
                  <a:srgbClr val="292929"/>
                </a:solidFill>
                <a:latin typeface="Microsoft Sans Serif"/>
                <a:cs typeface="Microsoft Sans Serif"/>
              </a:rPr>
              <a:t> </a:t>
            </a:r>
            <a:r>
              <a:rPr sz="1800" spc="-10" dirty="0">
                <a:solidFill>
                  <a:srgbClr val="292929"/>
                </a:solidFill>
                <a:latin typeface="Microsoft Sans Serif"/>
                <a:cs typeface="Microsoft Sans Serif"/>
              </a:rPr>
              <a:t>trend.</a:t>
            </a:r>
            <a:endParaRPr sz="1800" dirty="0">
              <a:latin typeface="Microsoft Sans Serif"/>
              <a:cs typeface="Microsoft Sans Serif"/>
            </a:endParaRPr>
          </a:p>
        </p:txBody>
      </p:sp>
      <p:pic>
        <p:nvPicPr>
          <p:cNvPr id="7" name="Picture 6">
            <a:extLst>
              <a:ext uri="{FF2B5EF4-FFF2-40B4-BE49-F238E27FC236}">
                <a16:creationId xmlns:a16="http://schemas.microsoft.com/office/drawing/2014/main" id="{6BEDDC36-16CA-DE2C-3172-925205A63625}"/>
              </a:ext>
            </a:extLst>
          </p:cNvPr>
          <p:cNvPicPr>
            <a:picLocks noChangeAspect="1"/>
          </p:cNvPicPr>
          <p:nvPr/>
        </p:nvPicPr>
        <p:blipFill>
          <a:blip r:embed="rId3"/>
          <a:stretch>
            <a:fillRect/>
          </a:stretch>
        </p:blipFill>
        <p:spPr>
          <a:xfrm>
            <a:off x="1288802" y="1439469"/>
            <a:ext cx="6312148" cy="45861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CD3E1BC0-6036-2296-3299-3A0F5E215E06}"/>
              </a:ext>
            </a:extLst>
          </p:cNvPr>
          <p:cNvSpPr txBox="1"/>
          <p:nvPr/>
        </p:nvSpPr>
        <p:spPr>
          <a:xfrm>
            <a:off x="966825" y="1563115"/>
            <a:ext cx="2656840" cy="2522220"/>
          </a:xfrm>
          <a:prstGeom prst="rect">
            <a:avLst/>
          </a:prstGeom>
        </p:spPr>
        <p:txBody>
          <a:bodyPr vert="horz" wrap="square" lIns="0" tIns="40005" rIns="0" bIns="0" rtlCol="0">
            <a:spAutoFit/>
          </a:bodyPr>
          <a:lstStyle/>
          <a:p>
            <a:pPr marL="237490" marR="5080" indent="-177800" algn="just">
              <a:lnSpc>
                <a:spcPct val="90000"/>
              </a:lnSpc>
              <a:spcBef>
                <a:spcPts val="315"/>
              </a:spcBef>
            </a:pPr>
            <a:r>
              <a:rPr sz="1800" dirty="0">
                <a:latin typeface="Calibri"/>
                <a:cs typeface="Calibri"/>
              </a:rPr>
              <a:t>This</a:t>
            </a:r>
            <a:r>
              <a:rPr sz="1800" spc="-50" dirty="0">
                <a:latin typeface="Calibri"/>
                <a:cs typeface="Calibri"/>
              </a:rPr>
              <a:t> </a:t>
            </a:r>
            <a:r>
              <a:rPr sz="1800" dirty="0">
                <a:latin typeface="Calibri"/>
                <a:cs typeface="Calibri"/>
              </a:rPr>
              <a:t>figures</a:t>
            </a:r>
            <a:r>
              <a:rPr sz="1800" spc="-45" dirty="0">
                <a:latin typeface="Calibri"/>
                <a:cs typeface="Calibri"/>
              </a:rPr>
              <a:t> </a:t>
            </a:r>
            <a:r>
              <a:rPr sz="1800" dirty="0">
                <a:latin typeface="Calibri"/>
                <a:cs typeface="Calibri"/>
              </a:rPr>
              <a:t>clearly</a:t>
            </a:r>
            <a:r>
              <a:rPr sz="1800" spc="-45" dirty="0">
                <a:latin typeface="Calibri"/>
                <a:cs typeface="Calibri"/>
              </a:rPr>
              <a:t> </a:t>
            </a:r>
            <a:r>
              <a:rPr sz="1800" spc="-10" dirty="0">
                <a:latin typeface="Calibri"/>
                <a:cs typeface="Calibri"/>
              </a:rPr>
              <a:t>depicted </a:t>
            </a:r>
            <a:r>
              <a:rPr sz="1800" dirty="0">
                <a:latin typeface="Calibri"/>
                <a:cs typeface="Calibri"/>
              </a:rPr>
              <a:t>and</a:t>
            </a:r>
            <a:r>
              <a:rPr sz="1800" spc="-50" dirty="0">
                <a:latin typeface="Calibri"/>
                <a:cs typeface="Calibri"/>
              </a:rPr>
              <a:t> </a:t>
            </a:r>
            <a:r>
              <a:rPr sz="1800" dirty="0">
                <a:latin typeface="Calibri"/>
                <a:cs typeface="Calibri"/>
              </a:rPr>
              <a:t>increasing</a:t>
            </a:r>
            <a:r>
              <a:rPr sz="1800" spc="-45" dirty="0">
                <a:latin typeface="Calibri"/>
                <a:cs typeface="Calibri"/>
              </a:rPr>
              <a:t> </a:t>
            </a:r>
            <a:r>
              <a:rPr sz="1800" dirty="0">
                <a:latin typeface="Calibri"/>
                <a:cs typeface="Calibri"/>
              </a:rPr>
              <a:t>trend</a:t>
            </a:r>
            <a:r>
              <a:rPr sz="1800" spc="-50" dirty="0">
                <a:latin typeface="Calibri"/>
                <a:cs typeface="Calibri"/>
              </a:rPr>
              <a:t> </a:t>
            </a:r>
            <a:r>
              <a:rPr sz="1800" spc="-20" dirty="0">
                <a:latin typeface="Calibri"/>
                <a:cs typeface="Calibri"/>
              </a:rPr>
              <a:t>from </a:t>
            </a:r>
            <a:r>
              <a:rPr sz="1800" dirty="0">
                <a:latin typeface="Calibri"/>
                <a:cs typeface="Calibri"/>
              </a:rPr>
              <a:t>the</a:t>
            </a:r>
            <a:r>
              <a:rPr sz="1800" spc="-30" dirty="0">
                <a:latin typeface="Calibri"/>
                <a:cs typeface="Calibri"/>
              </a:rPr>
              <a:t> </a:t>
            </a:r>
            <a:r>
              <a:rPr sz="1800" dirty="0">
                <a:latin typeface="Calibri"/>
                <a:cs typeface="Calibri"/>
              </a:rPr>
              <a:t>year</a:t>
            </a:r>
            <a:r>
              <a:rPr sz="1800" spc="-35" dirty="0">
                <a:latin typeface="Calibri"/>
                <a:cs typeface="Calibri"/>
              </a:rPr>
              <a:t> </a:t>
            </a:r>
            <a:r>
              <a:rPr sz="1800" dirty="0">
                <a:latin typeface="Calibri"/>
                <a:cs typeface="Calibri"/>
              </a:rPr>
              <a:t>2013</a:t>
            </a:r>
            <a:r>
              <a:rPr sz="1800" spc="-30" dirty="0">
                <a:latin typeface="Calibri"/>
                <a:cs typeface="Calibri"/>
              </a:rPr>
              <a:t> </a:t>
            </a:r>
            <a:r>
              <a:rPr sz="1800" dirty="0">
                <a:latin typeface="Calibri"/>
                <a:cs typeface="Calibri"/>
              </a:rPr>
              <a:t>until</a:t>
            </a:r>
            <a:r>
              <a:rPr sz="1800" spc="-30" dirty="0">
                <a:latin typeface="Calibri"/>
                <a:cs typeface="Calibri"/>
              </a:rPr>
              <a:t> </a:t>
            </a:r>
            <a:r>
              <a:rPr sz="1800" spc="-10" dirty="0">
                <a:latin typeface="Calibri"/>
                <a:cs typeface="Calibri"/>
              </a:rPr>
              <a:t>2020.</a:t>
            </a:r>
            <a:endParaRPr sz="1800" dirty="0">
              <a:latin typeface="Calibri"/>
              <a:cs typeface="Calibri"/>
            </a:endParaRPr>
          </a:p>
          <a:p>
            <a:pPr marL="386080" marR="5715" indent="-374015" algn="r">
              <a:lnSpc>
                <a:spcPct val="90300"/>
              </a:lnSpc>
              <a:spcBef>
                <a:spcPts val="955"/>
              </a:spcBef>
            </a:pPr>
            <a:r>
              <a:rPr sz="1800" dirty="0">
                <a:latin typeface="Calibri"/>
                <a:cs typeface="Calibri"/>
              </a:rPr>
              <a:t>If</a:t>
            </a:r>
            <a:r>
              <a:rPr sz="1800" spc="-45" dirty="0">
                <a:latin typeface="Calibri"/>
                <a:cs typeface="Calibri"/>
              </a:rPr>
              <a:t> </a:t>
            </a:r>
            <a:r>
              <a:rPr sz="1800" dirty="0">
                <a:latin typeface="Calibri"/>
                <a:cs typeface="Calibri"/>
              </a:rPr>
              <a:t>this</a:t>
            </a:r>
            <a:r>
              <a:rPr sz="1800" spc="-50" dirty="0">
                <a:latin typeface="Calibri"/>
                <a:cs typeface="Calibri"/>
              </a:rPr>
              <a:t> </a:t>
            </a:r>
            <a:r>
              <a:rPr sz="1800" dirty="0">
                <a:latin typeface="Calibri"/>
                <a:cs typeface="Calibri"/>
              </a:rPr>
              <a:t>trend</a:t>
            </a:r>
            <a:r>
              <a:rPr sz="1800" spc="-40" dirty="0">
                <a:latin typeface="Calibri"/>
                <a:cs typeface="Calibri"/>
              </a:rPr>
              <a:t> </a:t>
            </a:r>
            <a:r>
              <a:rPr sz="1800" dirty="0">
                <a:latin typeface="Calibri"/>
                <a:cs typeface="Calibri"/>
              </a:rPr>
              <a:t>continue</a:t>
            </a:r>
            <a:r>
              <a:rPr sz="1800" spc="-40" dirty="0">
                <a:latin typeface="Calibri"/>
                <a:cs typeface="Calibri"/>
              </a:rPr>
              <a:t> </a:t>
            </a:r>
            <a:r>
              <a:rPr sz="1800" dirty="0">
                <a:latin typeface="Calibri"/>
                <a:cs typeface="Calibri"/>
              </a:rPr>
              <a:t>for</a:t>
            </a:r>
            <a:r>
              <a:rPr sz="1800" spc="-50" dirty="0">
                <a:latin typeface="Calibri"/>
                <a:cs typeface="Calibri"/>
              </a:rPr>
              <a:t> </a:t>
            </a:r>
            <a:r>
              <a:rPr sz="1800" spc="-25" dirty="0">
                <a:latin typeface="Calibri"/>
                <a:cs typeface="Calibri"/>
              </a:rPr>
              <a:t>the </a:t>
            </a:r>
            <a:r>
              <a:rPr sz="1800" dirty="0">
                <a:latin typeface="Calibri"/>
                <a:cs typeface="Calibri"/>
              </a:rPr>
              <a:t>next</a:t>
            </a:r>
            <a:r>
              <a:rPr sz="1800" spc="-45" dirty="0">
                <a:latin typeface="Calibri"/>
                <a:cs typeface="Calibri"/>
              </a:rPr>
              <a:t> </a:t>
            </a:r>
            <a:r>
              <a:rPr sz="1800" dirty="0">
                <a:latin typeface="Calibri"/>
                <a:cs typeface="Calibri"/>
              </a:rPr>
              <a:t>year</a:t>
            </a:r>
            <a:r>
              <a:rPr sz="1800" spc="-40" dirty="0">
                <a:latin typeface="Calibri"/>
                <a:cs typeface="Calibri"/>
              </a:rPr>
              <a:t> </a:t>
            </a:r>
            <a:r>
              <a:rPr sz="1800" spc="-10" dirty="0">
                <a:latin typeface="Calibri"/>
                <a:cs typeface="Calibri"/>
              </a:rPr>
              <a:t>onward.</a:t>
            </a:r>
            <a:r>
              <a:rPr sz="1800" spc="-40" dirty="0">
                <a:latin typeface="Calibri"/>
                <a:cs typeface="Calibri"/>
              </a:rPr>
              <a:t> </a:t>
            </a:r>
            <a:r>
              <a:rPr sz="1800" spc="-25" dirty="0">
                <a:latin typeface="Calibri"/>
                <a:cs typeface="Calibri"/>
              </a:rPr>
              <a:t>The </a:t>
            </a:r>
            <a:r>
              <a:rPr sz="1800" dirty="0">
                <a:latin typeface="Calibri"/>
                <a:cs typeface="Calibri"/>
              </a:rPr>
              <a:t>success</a:t>
            </a:r>
            <a:r>
              <a:rPr sz="1800" spc="-60" dirty="0">
                <a:latin typeface="Calibri"/>
                <a:cs typeface="Calibri"/>
              </a:rPr>
              <a:t> </a:t>
            </a:r>
            <a:r>
              <a:rPr sz="1800" dirty="0">
                <a:latin typeface="Calibri"/>
                <a:cs typeface="Calibri"/>
              </a:rPr>
              <a:t>rate</a:t>
            </a:r>
            <a:r>
              <a:rPr sz="1800" spc="-55" dirty="0">
                <a:latin typeface="Calibri"/>
                <a:cs typeface="Calibri"/>
              </a:rPr>
              <a:t> </a:t>
            </a:r>
            <a:r>
              <a:rPr sz="1800" dirty="0">
                <a:latin typeface="Calibri"/>
                <a:cs typeface="Calibri"/>
              </a:rPr>
              <a:t>will</a:t>
            </a:r>
            <a:r>
              <a:rPr sz="1800" spc="-60" dirty="0">
                <a:latin typeface="Calibri"/>
                <a:cs typeface="Calibri"/>
              </a:rPr>
              <a:t> </a:t>
            </a:r>
            <a:r>
              <a:rPr sz="1800" spc="-10" dirty="0">
                <a:latin typeface="Calibri"/>
                <a:cs typeface="Calibri"/>
              </a:rPr>
              <a:t>steadily </a:t>
            </a:r>
            <a:r>
              <a:rPr sz="1800" dirty="0">
                <a:latin typeface="Calibri"/>
                <a:cs typeface="Calibri"/>
              </a:rPr>
              <a:t>increase</a:t>
            </a:r>
            <a:r>
              <a:rPr sz="1800" spc="-45" dirty="0">
                <a:latin typeface="Calibri"/>
                <a:cs typeface="Calibri"/>
              </a:rPr>
              <a:t> </a:t>
            </a:r>
            <a:r>
              <a:rPr sz="1800" dirty="0">
                <a:latin typeface="Calibri"/>
                <a:cs typeface="Calibri"/>
              </a:rPr>
              <a:t>until</a:t>
            </a:r>
            <a:r>
              <a:rPr sz="1800" spc="-50" dirty="0">
                <a:latin typeface="Calibri"/>
                <a:cs typeface="Calibri"/>
              </a:rPr>
              <a:t> </a:t>
            </a:r>
            <a:r>
              <a:rPr sz="1800" spc="-10" dirty="0">
                <a:latin typeface="Calibri"/>
                <a:cs typeface="Calibri"/>
              </a:rPr>
              <a:t>reaching </a:t>
            </a:r>
            <a:r>
              <a:rPr sz="1800" dirty="0">
                <a:latin typeface="Calibri"/>
                <a:cs typeface="Calibri"/>
              </a:rPr>
              <a:t>1/100%</a:t>
            </a:r>
            <a:r>
              <a:rPr sz="1800" spc="-50" dirty="0">
                <a:latin typeface="Calibri"/>
                <a:cs typeface="Calibri"/>
              </a:rPr>
              <a:t> </a:t>
            </a:r>
            <a:r>
              <a:rPr sz="1800" dirty="0">
                <a:latin typeface="Calibri"/>
                <a:cs typeface="Calibri"/>
              </a:rPr>
              <a:t>success</a:t>
            </a:r>
            <a:r>
              <a:rPr sz="1800" spc="-55" dirty="0">
                <a:latin typeface="Calibri"/>
                <a:cs typeface="Calibri"/>
              </a:rPr>
              <a:t> </a:t>
            </a:r>
            <a:r>
              <a:rPr sz="1800" spc="-20" dirty="0">
                <a:latin typeface="Calibri"/>
                <a:cs typeface="Calibri"/>
              </a:rPr>
              <a:t>rate.</a:t>
            </a:r>
            <a:endParaRPr sz="1800" dirty="0">
              <a:latin typeface="Calibri"/>
              <a:cs typeface="Calibri"/>
            </a:endParaRPr>
          </a:p>
          <a:p>
            <a:pPr marR="5715" algn="r">
              <a:lnSpc>
                <a:spcPct val="100000"/>
              </a:lnSpc>
              <a:spcBef>
                <a:spcPts val="740"/>
              </a:spcBef>
            </a:pPr>
            <a:r>
              <a:rPr sz="1800" spc="-50" dirty="0">
                <a:latin typeface="Calibri"/>
                <a:cs typeface="Calibri"/>
              </a:rPr>
              <a:t>.</a:t>
            </a:r>
            <a:endParaRPr sz="1800" dirty="0">
              <a:latin typeface="Calibri"/>
              <a:cs typeface="Calibri"/>
            </a:endParaRPr>
          </a:p>
        </p:txBody>
      </p:sp>
      <p:pic>
        <p:nvPicPr>
          <p:cNvPr id="7" name="Picture 6">
            <a:extLst>
              <a:ext uri="{FF2B5EF4-FFF2-40B4-BE49-F238E27FC236}">
                <a16:creationId xmlns:a16="http://schemas.microsoft.com/office/drawing/2014/main" id="{CE03B992-A343-35C9-718F-097589427FB6}"/>
              </a:ext>
            </a:extLst>
          </p:cNvPr>
          <p:cNvPicPr>
            <a:picLocks noChangeAspect="1"/>
          </p:cNvPicPr>
          <p:nvPr/>
        </p:nvPicPr>
        <p:blipFill>
          <a:blip r:embed="rId3"/>
          <a:stretch>
            <a:fillRect/>
          </a:stretch>
        </p:blipFill>
        <p:spPr>
          <a:xfrm>
            <a:off x="4260074" y="1563115"/>
            <a:ext cx="6678435" cy="420609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2">
            <a:extLst>
              <a:ext uri="{FF2B5EF4-FFF2-40B4-BE49-F238E27FC236}">
                <a16:creationId xmlns:a16="http://schemas.microsoft.com/office/drawing/2014/main" id="{22B054FC-F47C-3E60-CA91-17901783E1A2}"/>
              </a:ext>
            </a:extLst>
          </p:cNvPr>
          <p:cNvSpPr txBox="1"/>
          <p:nvPr/>
        </p:nvSpPr>
        <p:spPr>
          <a:xfrm>
            <a:off x="1110424" y="1655571"/>
            <a:ext cx="7825740" cy="665480"/>
          </a:xfrm>
          <a:prstGeom prst="rect">
            <a:avLst/>
          </a:prstGeom>
        </p:spPr>
        <p:txBody>
          <a:bodyPr vert="horz" wrap="square" lIns="0" tIns="48260" rIns="0" bIns="0" rtlCol="0">
            <a:spAutoFit/>
          </a:bodyPr>
          <a:lstStyle/>
          <a:p>
            <a:pPr marL="12700" marR="5080">
              <a:lnSpc>
                <a:spcPts val="2400"/>
              </a:lnSpc>
              <a:spcBef>
                <a:spcPts val="380"/>
              </a:spcBef>
            </a:pPr>
            <a:r>
              <a:rPr sz="2200" spc="-254" dirty="0">
                <a:latin typeface="Microsoft Sans Serif"/>
                <a:cs typeface="Microsoft Sans Serif"/>
              </a:rPr>
              <a:t>We</a:t>
            </a:r>
            <a:r>
              <a:rPr sz="2200" spc="75" dirty="0">
                <a:latin typeface="Microsoft Sans Serif"/>
                <a:cs typeface="Microsoft Sans Serif"/>
              </a:rPr>
              <a:t> </a:t>
            </a:r>
            <a:r>
              <a:rPr sz="2200" spc="-40" dirty="0">
                <a:latin typeface="Microsoft Sans Serif"/>
                <a:cs typeface="Microsoft Sans Serif"/>
              </a:rPr>
              <a:t>used</a:t>
            </a:r>
            <a:r>
              <a:rPr sz="2200" spc="-110" dirty="0">
                <a:latin typeface="Microsoft Sans Serif"/>
                <a:cs typeface="Microsoft Sans Serif"/>
              </a:rPr>
              <a:t> </a:t>
            </a:r>
            <a:r>
              <a:rPr sz="2200" dirty="0">
                <a:latin typeface="Microsoft Sans Serif"/>
                <a:cs typeface="Microsoft Sans Serif"/>
              </a:rPr>
              <a:t>the</a:t>
            </a:r>
            <a:r>
              <a:rPr sz="2200" spc="-55" dirty="0">
                <a:latin typeface="Microsoft Sans Serif"/>
                <a:cs typeface="Microsoft Sans Serif"/>
              </a:rPr>
              <a:t> </a:t>
            </a:r>
            <a:r>
              <a:rPr sz="2200" spc="-60" dirty="0">
                <a:latin typeface="Microsoft Sans Serif"/>
                <a:cs typeface="Microsoft Sans Serif"/>
              </a:rPr>
              <a:t>key</a:t>
            </a:r>
            <a:r>
              <a:rPr sz="2200" spc="-30" dirty="0">
                <a:latin typeface="Microsoft Sans Serif"/>
                <a:cs typeface="Microsoft Sans Serif"/>
              </a:rPr>
              <a:t> </a:t>
            </a:r>
            <a:r>
              <a:rPr sz="2200" dirty="0">
                <a:latin typeface="Microsoft Sans Serif"/>
                <a:cs typeface="Microsoft Sans Serif"/>
              </a:rPr>
              <a:t>word</a:t>
            </a:r>
            <a:r>
              <a:rPr sz="2200" spc="-30" dirty="0">
                <a:latin typeface="Microsoft Sans Serif"/>
                <a:cs typeface="Microsoft Sans Serif"/>
              </a:rPr>
              <a:t> </a:t>
            </a:r>
            <a:r>
              <a:rPr sz="3225" b="1" spc="-75" baseline="1291" dirty="0">
                <a:latin typeface="Trebuchet MS"/>
                <a:cs typeface="Trebuchet MS"/>
              </a:rPr>
              <a:t>DISTINCT</a:t>
            </a:r>
            <a:r>
              <a:rPr sz="3225" b="1" spc="-142" baseline="1291" dirty="0">
                <a:latin typeface="Trebuchet MS"/>
                <a:cs typeface="Trebuchet MS"/>
              </a:rPr>
              <a:t> </a:t>
            </a:r>
            <a:r>
              <a:rPr sz="2200" dirty="0">
                <a:latin typeface="Microsoft Sans Serif"/>
                <a:cs typeface="Microsoft Sans Serif"/>
              </a:rPr>
              <a:t>to</a:t>
            </a:r>
            <a:r>
              <a:rPr sz="2200" spc="-30" dirty="0">
                <a:latin typeface="Microsoft Sans Serif"/>
                <a:cs typeface="Microsoft Sans Serif"/>
              </a:rPr>
              <a:t> </a:t>
            </a:r>
            <a:r>
              <a:rPr sz="2200" spc="-40" dirty="0">
                <a:latin typeface="Microsoft Sans Serif"/>
                <a:cs typeface="Microsoft Sans Serif"/>
              </a:rPr>
              <a:t>show</a:t>
            </a:r>
            <a:r>
              <a:rPr sz="2200" spc="-30" dirty="0">
                <a:latin typeface="Microsoft Sans Serif"/>
                <a:cs typeface="Microsoft Sans Serif"/>
              </a:rPr>
              <a:t> </a:t>
            </a:r>
            <a:r>
              <a:rPr sz="2200" dirty="0">
                <a:latin typeface="Microsoft Sans Serif"/>
                <a:cs typeface="Microsoft Sans Serif"/>
              </a:rPr>
              <a:t>only</a:t>
            </a:r>
            <a:r>
              <a:rPr sz="2200" spc="-25" dirty="0">
                <a:latin typeface="Microsoft Sans Serif"/>
                <a:cs typeface="Microsoft Sans Serif"/>
              </a:rPr>
              <a:t> unique</a:t>
            </a:r>
            <a:r>
              <a:rPr sz="2200" spc="-30" dirty="0">
                <a:latin typeface="Microsoft Sans Serif"/>
                <a:cs typeface="Microsoft Sans Serif"/>
              </a:rPr>
              <a:t> </a:t>
            </a:r>
            <a:r>
              <a:rPr sz="2200" spc="-50" dirty="0">
                <a:latin typeface="Microsoft Sans Serif"/>
                <a:cs typeface="Microsoft Sans Serif"/>
              </a:rPr>
              <a:t>launch</a:t>
            </a:r>
            <a:r>
              <a:rPr sz="2200" spc="-30" dirty="0">
                <a:latin typeface="Microsoft Sans Serif"/>
                <a:cs typeface="Microsoft Sans Serif"/>
              </a:rPr>
              <a:t> </a:t>
            </a:r>
            <a:r>
              <a:rPr sz="2200" spc="-10" dirty="0">
                <a:latin typeface="Microsoft Sans Serif"/>
                <a:cs typeface="Microsoft Sans Serif"/>
              </a:rPr>
              <a:t>sites </a:t>
            </a:r>
            <a:r>
              <a:rPr sz="2200" dirty="0">
                <a:latin typeface="Microsoft Sans Serif"/>
                <a:cs typeface="Microsoft Sans Serif"/>
              </a:rPr>
              <a:t>from</a:t>
            </a:r>
            <a:r>
              <a:rPr sz="2200" spc="-65" dirty="0">
                <a:latin typeface="Microsoft Sans Serif"/>
                <a:cs typeface="Microsoft Sans Serif"/>
              </a:rPr>
              <a:t> </a:t>
            </a:r>
            <a:r>
              <a:rPr sz="2200" dirty="0">
                <a:latin typeface="Microsoft Sans Serif"/>
                <a:cs typeface="Microsoft Sans Serif"/>
              </a:rPr>
              <a:t>the</a:t>
            </a:r>
            <a:r>
              <a:rPr sz="2200" spc="-30" dirty="0">
                <a:latin typeface="Microsoft Sans Serif"/>
                <a:cs typeface="Microsoft Sans Serif"/>
              </a:rPr>
              <a:t> </a:t>
            </a:r>
            <a:r>
              <a:rPr sz="2200" spc="-150" dirty="0">
                <a:latin typeface="Microsoft Sans Serif"/>
                <a:cs typeface="Microsoft Sans Serif"/>
              </a:rPr>
              <a:t>SpaceX</a:t>
            </a:r>
            <a:r>
              <a:rPr sz="2200" spc="5" dirty="0">
                <a:latin typeface="Microsoft Sans Serif"/>
                <a:cs typeface="Microsoft Sans Serif"/>
              </a:rPr>
              <a:t> </a:t>
            </a:r>
            <a:r>
              <a:rPr sz="2200" spc="-20" dirty="0">
                <a:latin typeface="Microsoft Sans Serif"/>
                <a:cs typeface="Microsoft Sans Serif"/>
              </a:rPr>
              <a:t>data.</a:t>
            </a:r>
            <a:endParaRPr sz="2200" dirty="0">
              <a:latin typeface="Microsoft Sans Serif"/>
              <a:cs typeface="Microsoft Sans Serif"/>
            </a:endParaRPr>
          </a:p>
        </p:txBody>
      </p:sp>
      <p:pic>
        <p:nvPicPr>
          <p:cNvPr id="7" name="Picture 6">
            <a:extLst>
              <a:ext uri="{FF2B5EF4-FFF2-40B4-BE49-F238E27FC236}">
                <a16:creationId xmlns:a16="http://schemas.microsoft.com/office/drawing/2014/main" id="{A121E43F-8DEE-3503-E43E-E4845E8CFB60}"/>
              </a:ext>
            </a:extLst>
          </p:cNvPr>
          <p:cNvPicPr>
            <a:picLocks noChangeAspect="1"/>
          </p:cNvPicPr>
          <p:nvPr/>
        </p:nvPicPr>
        <p:blipFill>
          <a:blip r:embed="rId3"/>
          <a:stretch>
            <a:fillRect/>
          </a:stretch>
        </p:blipFill>
        <p:spPr>
          <a:xfrm>
            <a:off x="561236" y="2701245"/>
            <a:ext cx="11069527" cy="26497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2">
            <a:extLst>
              <a:ext uri="{FF2B5EF4-FFF2-40B4-BE49-F238E27FC236}">
                <a16:creationId xmlns:a16="http://schemas.microsoft.com/office/drawing/2014/main" id="{96979351-680E-9888-B338-EFB5DE86C082}"/>
              </a:ext>
            </a:extLst>
          </p:cNvPr>
          <p:cNvSpPr txBox="1"/>
          <p:nvPr/>
        </p:nvSpPr>
        <p:spPr>
          <a:xfrm>
            <a:off x="921417" y="1497837"/>
            <a:ext cx="7793355" cy="693420"/>
          </a:xfrm>
          <a:prstGeom prst="rect">
            <a:avLst/>
          </a:prstGeom>
        </p:spPr>
        <p:txBody>
          <a:bodyPr vert="horz" wrap="square" lIns="0" tIns="26034" rIns="0" bIns="0" rtlCol="0">
            <a:spAutoFit/>
          </a:bodyPr>
          <a:lstStyle/>
          <a:p>
            <a:pPr marL="12700" marR="5080">
              <a:lnSpc>
                <a:spcPts val="2620"/>
              </a:lnSpc>
              <a:spcBef>
                <a:spcPts val="204"/>
              </a:spcBef>
            </a:pPr>
            <a:r>
              <a:rPr sz="2200" spc="-254"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used</a:t>
            </a:r>
            <a:r>
              <a:rPr sz="2200" spc="-11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query</a:t>
            </a:r>
            <a:r>
              <a:rPr sz="2200" spc="-20" dirty="0">
                <a:solidFill>
                  <a:srgbClr val="292929"/>
                </a:solidFill>
                <a:latin typeface="Microsoft Sans Serif"/>
                <a:cs typeface="Microsoft Sans Serif"/>
              </a:rPr>
              <a:t> </a:t>
            </a:r>
            <a:r>
              <a:rPr sz="2200" spc="-60" dirty="0">
                <a:solidFill>
                  <a:srgbClr val="292929"/>
                </a:solidFill>
                <a:latin typeface="Microsoft Sans Serif"/>
                <a:cs typeface="Microsoft Sans Serif"/>
              </a:rPr>
              <a:t>above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30" dirty="0">
                <a:solidFill>
                  <a:srgbClr val="292929"/>
                </a:solidFill>
                <a:latin typeface="Microsoft Sans Serif"/>
                <a:cs typeface="Microsoft Sans Serif"/>
              </a:rPr>
              <a:t> </a:t>
            </a:r>
            <a:r>
              <a:rPr sz="2200" spc="-25" dirty="0">
                <a:solidFill>
                  <a:srgbClr val="292929"/>
                </a:solidFill>
                <a:latin typeface="Microsoft Sans Serif"/>
                <a:cs typeface="Microsoft Sans Serif"/>
              </a:rPr>
              <a:t>display</a:t>
            </a:r>
            <a:r>
              <a:rPr sz="2200" spc="-20" dirty="0">
                <a:solidFill>
                  <a:srgbClr val="292929"/>
                </a:solidFill>
                <a:latin typeface="Microsoft Sans Serif"/>
                <a:cs typeface="Microsoft Sans Serif"/>
              </a:rPr>
              <a:t> </a:t>
            </a:r>
            <a:r>
              <a:rPr sz="2200" spc="95" dirty="0">
                <a:solidFill>
                  <a:srgbClr val="292929"/>
                </a:solidFill>
                <a:latin typeface="Microsoft Sans Serif"/>
                <a:cs typeface="Microsoft Sans Serif"/>
              </a:rPr>
              <a:t>5</a:t>
            </a:r>
            <a:r>
              <a:rPr sz="2200" spc="-3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records</a:t>
            </a:r>
            <a:r>
              <a:rPr sz="2200" spc="-30" dirty="0">
                <a:solidFill>
                  <a:srgbClr val="292929"/>
                </a:solidFill>
                <a:latin typeface="Microsoft Sans Serif"/>
                <a:cs typeface="Microsoft Sans Serif"/>
              </a:rPr>
              <a:t> </a:t>
            </a:r>
            <a:r>
              <a:rPr sz="2200" spc="-60" dirty="0">
                <a:solidFill>
                  <a:srgbClr val="292929"/>
                </a:solidFill>
                <a:latin typeface="Microsoft Sans Serif"/>
                <a:cs typeface="Microsoft Sans Serif"/>
              </a:rPr>
              <a:t>where</a:t>
            </a:r>
            <a:r>
              <a:rPr sz="2200" spc="-25" dirty="0">
                <a:solidFill>
                  <a:srgbClr val="292929"/>
                </a:solidFill>
                <a:latin typeface="Microsoft Sans Serif"/>
                <a:cs typeface="Microsoft Sans Serif"/>
              </a:rPr>
              <a:t> </a:t>
            </a:r>
            <a:r>
              <a:rPr sz="2200" spc="-50" dirty="0">
                <a:solidFill>
                  <a:srgbClr val="292929"/>
                </a:solidFill>
                <a:latin typeface="Microsoft Sans Serif"/>
                <a:cs typeface="Microsoft Sans Serif"/>
              </a:rPr>
              <a:t>launch</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sites </a:t>
            </a:r>
            <a:r>
              <a:rPr sz="2200" dirty="0">
                <a:solidFill>
                  <a:srgbClr val="292929"/>
                </a:solidFill>
                <a:latin typeface="Microsoft Sans Serif"/>
                <a:cs typeface="Microsoft Sans Serif"/>
              </a:rPr>
              <a:t>begin</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5" dirty="0">
                <a:solidFill>
                  <a:srgbClr val="292929"/>
                </a:solidFill>
                <a:latin typeface="Microsoft Sans Serif"/>
                <a:cs typeface="Microsoft Sans Serif"/>
              </a:rPr>
              <a:t> </a:t>
            </a:r>
            <a:r>
              <a:rPr sz="2200" spc="-20" dirty="0">
                <a:solidFill>
                  <a:srgbClr val="292929"/>
                </a:solidFill>
                <a:latin typeface="Microsoft Sans Serif"/>
                <a:cs typeface="Microsoft Sans Serif"/>
              </a:rPr>
              <a:t>`CCA`</a:t>
            </a:r>
            <a:endParaRPr sz="2200" dirty="0">
              <a:latin typeface="Microsoft Sans Serif"/>
              <a:cs typeface="Microsoft Sans Serif"/>
            </a:endParaRPr>
          </a:p>
        </p:txBody>
      </p:sp>
      <p:pic>
        <p:nvPicPr>
          <p:cNvPr id="7" name="Picture 6">
            <a:extLst>
              <a:ext uri="{FF2B5EF4-FFF2-40B4-BE49-F238E27FC236}">
                <a16:creationId xmlns:a16="http://schemas.microsoft.com/office/drawing/2014/main" id="{0F7405E2-6A18-FC51-8BD5-3878A7C23AB4}"/>
              </a:ext>
            </a:extLst>
          </p:cNvPr>
          <p:cNvPicPr>
            <a:picLocks noChangeAspect="1"/>
          </p:cNvPicPr>
          <p:nvPr/>
        </p:nvPicPr>
        <p:blipFill>
          <a:blip r:embed="rId3"/>
          <a:stretch>
            <a:fillRect/>
          </a:stretch>
        </p:blipFill>
        <p:spPr>
          <a:xfrm>
            <a:off x="921417" y="2404715"/>
            <a:ext cx="9525603" cy="402249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2">
            <a:extLst>
              <a:ext uri="{FF2B5EF4-FFF2-40B4-BE49-F238E27FC236}">
                <a16:creationId xmlns:a16="http://schemas.microsoft.com/office/drawing/2014/main" id="{4EC8FBB3-362B-EC63-970D-D6377399953E}"/>
              </a:ext>
            </a:extLst>
          </p:cNvPr>
          <p:cNvSpPr txBox="1"/>
          <p:nvPr/>
        </p:nvSpPr>
        <p:spPr>
          <a:xfrm>
            <a:off x="1004167" y="1753107"/>
            <a:ext cx="7545705" cy="690245"/>
          </a:xfrm>
          <a:prstGeom prst="rect">
            <a:avLst/>
          </a:prstGeom>
        </p:spPr>
        <p:txBody>
          <a:bodyPr vert="horz" wrap="square" lIns="0" tIns="28575" rIns="0" bIns="0" rtlCol="0">
            <a:spAutoFit/>
          </a:bodyPr>
          <a:lstStyle/>
          <a:p>
            <a:pPr marL="12700" marR="5080">
              <a:lnSpc>
                <a:spcPts val="2590"/>
              </a:lnSpc>
              <a:spcBef>
                <a:spcPts val="225"/>
              </a:spcBef>
            </a:pPr>
            <a:r>
              <a:rPr sz="2200" spc="-254"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calculated</a:t>
            </a:r>
            <a:r>
              <a:rPr sz="2200" spc="-10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total</a:t>
            </a:r>
            <a:r>
              <a:rPr sz="2200" spc="-35" dirty="0">
                <a:solidFill>
                  <a:srgbClr val="292929"/>
                </a:solidFill>
                <a:latin typeface="Microsoft Sans Serif"/>
                <a:cs typeface="Microsoft Sans Serif"/>
              </a:rPr>
              <a:t> </a:t>
            </a:r>
            <a:r>
              <a:rPr sz="2200" spc="-30" dirty="0">
                <a:solidFill>
                  <a:srgbClr val="292929"/>
                </a:solidFill>
                <a:latin typeface="Microsoft Sans Serif"/>
                <a:cs typeface="Microsoft Sans Serif"/>
              </a:rPr>
              <a:t>payload</a:t>
            </a:r>
            <a:r>
              <a:rPr sz="2200" spc="-35" dirty="0">
                <a:solidFill>
                  <a:srgbClr val="292929"/>
                </a:solidFill>
                <a:latin typeface="Microsoft Sans Serif"/>
                <a:cs typeface="Microsoft Sans Serif"/>
              </a:rPr>
              <a:t> </a:t>
            </a:r>
            <a:r>
              <a:rPr sz="2200" spc="-25" dirty="0">
                <a:solidFill>
                  <a:srgbClr val="292929"/>
                </a:solidFill>
                <a:latin typeface="Microsoft Sans Serif"/>
                <a:cs typeface="Microsoft Sans Serif"/>
              </a:rPr>
              <a:t>carried</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by</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boosters</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from</a:t>
            </a:r>
            <a:r>
              <a:rPr sz="2200" spc="-35" dirty="0">
                <a:solidFill>
                  <a:srgbClr val="292929"/>
                </a:solidFill>
                <a:latin typeface="Microsoft Sans Serif"/>
                <a:cs typeface="Microsoft Sans Serif"/>
              </a:rPr>
              <a:t> </a:t>
            </a:r>
            <a:r>
              <a:rPr sz="2200" spc="-120" dirty="0">
                <a:solidFill>
                  <a:srgbClr val="292929"/>
                </a:solidFill>
                <a:latin typeface="Microsoft Sans Serif"/>
                <a:cs typeface="Microsoft Sans Serif"/>
              </a:rPr>
              <a:t>NASA </a:t>
            </a:r>
            <a:r>
              <a:rPr sz="2200" spc="-80" dirty="0">
                <a:solidFill>
                  <a:srgbClr val="292929"/>
                </a:solidFill>
                <a:latin typeface="Microsoft Sans Serif"/>
                <a:cs typeface="Microsoft Sans Serif"/>
              </a:rPr>
              <a:t>as</a:t>
            </a:r>
            <a:r>
              <a:rPr sz="2200" spc="-55" dirty="0">
                <a:solidFill>
                  <a:srgbClr val="292929"/>
                </a:solidFill>
                <a:latin typeface="Microsoft Sans Serif"/>
                <a:cs typeface="Microsoft Sans Serif"/>
              </a:rPr>
              <a:t> </a:t>
            </a:r>
            <a:r>
              <a:rPr sz="2200" spc="90" dirty="0">
                <a:solidFill>
                  <a:srgbClr val="292929"/>
                </a:solidFill>
                <a:latin typeface="Microsoft Sans Serif"/>
                <a:cs typeface="Microsoft Sans Serif"/>
              </a:rPr>
              <a:t>45596</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using</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query</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below</a:t>
            </a:r>
            <a:endParaRPr sz="2200" dirty="0">
              <a:latin typeface="Microsoft Sans Serif"/>
              <a:cs typeface="Microsoft Sans Serif"/>
            </a:endParaRPr>
          </a:p>
        </p:txBody>
      </p:sp>
      <p:pic>
        <p:nvPicPr>
          <p:cNvPr id="7" name="Picture 6">
            <a:extLst>
              <a:ext uri="{FF2B5EF4-FFF2-40B4-BE49-F238E27FC236}">
                <a16:creationId xmlns:a16="http://schemas.microsoft.com/office/drawing/2014/main" id="{B0C6D94F-AC99-F932-0B6C-8052231977C7}"/>
              </a:ext>
            </a:extLst>
          </p:cNvPr>
          <p:cNvPicPr>
            <a:picLocks noChangeAspect="1"/>
          </p:cNvPicPr>
          <p:nvPr/>
        </p:nvPicPr>
        <p:blipFill>
          <a:blip r:embed="rId3"/>
          <a:stretch>
            <a:fillRect/>
          </a:stretch>
        </p:blipFill>
        <p:spPr>
          <a:xfrm>
            <a:off x="770011" y="2981944"/>
            <a:ext cx="10408529" cy="22758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2">
            <a:extLst>
              <a:ext uri="{FF2B5EF4-FFF2-40B4-BE49-F238E27FC236}">
                <a16:creationId xmlns:a16="http://schemas.microsoft.com/office/drawing/2014/main" id="{49891B8F-3C9A-6258-2710-FB0C691711AB}"/>
              </a:ext>
            </a:extLst>
          </p:cNvPr>
          <p:cNvSpPr txBox="1"/>
          <p:nvPr/>
        </p:nvSpPr>
        <p:spPr>
          <a:xfrm>
            <a:off x="848751" y="1616964"/>
            <a:ext cx="7305040" cy="635000"/>
          </a:xfrm>
          <a:prstGeom prst="rect">
            <a:avLst/>
          </a:prstGeom>
        </p:spPr>
        <p:txBody>
          <a:bodyPr vert="horz" wrap="square" lIns="0" tIns="12700" rIns="0" bIns="0" rtlCol="0">
            <a:spAutoFit/>
          </a:bodyPr>
          <a:lstStyle/>
          <a:p>
            <a:pPr marL="12700" marR="5080">
              <a:lnSpc>
                <a:spcPct val="100000"/>
              </a:lnSpc>
              <a:spcBef>
                <a:spcPts val="100"/>
              </a:spcBef>
            </a:pPr>
            <a:r>
              <a:rPr sz="2000" spc="-235" dirty="0">
                <a:latin typeface="Microsoft Sans Serif"/>
                <a:cs typeface="Microsoft Sans Serif"/>
              </a:rPr>
              <a:t>We</a:t>
            </a:r>
            <a:r>
              <a:rPr sz="2000" spc="65" dirty="0">
                <a:latin typeface="Microsoft Sans Serif"/>
                <a:cs typeface="Microsoft Sans Serif"/>
              </a:rPr>
              <a:t> </a:t>
            </a:r>
            <a:r>
              <a:rPr sz="2000" spc="-45" dirty="0">
                <a:latin typeface="Microsoft Sans Serif"/>
                <a:cs typeface="Microsoft Sans Serif"/>
              </a:rPr>
              <a:t>calculated</a:t>
            </a:r>
            <a:r>
              <a:rPr sz="2000" spc="-90" dirty="0">
                <a:latin typeface="Microsoft Sans Serif"/>
                <a:cs typeface="Microsoft Sans Serif"/>
              </a:rPr>
              <a:t> </a:t>
            </a:r>
            <a:r>
              <a:rPr sz="2000" dirty="0">
                <a:latin typeface="Microsoft Sans Serif"/>
                <a:cs typeface="Microsoft Sans Serif"/>
              </a:rPr>
              <a:t>the</a:t>
            </a:r>
            <a:r>
              <a:rPr sz="2000" spc="-105" dirty="0">
                <a:latin typeface="Microsoft Sans Serif"/>
                <a:cs typeface="Microsoft Sans Serif"/>
              </a:rPr>
              <a:t> </a:t>
            </a:r>
            <a:r>
              <a:rPr sz="2000" spc="-85" dirty="0">
                <a:latin typeface="Microsoft Sans Serif"/>
                <a:cs typeface="Microsoft Sans Serif"/>
              </a:rPr>
              <a:t>average</a:t>
            </a:r>
            <a:r>
              <a:rPr sz="2000" spc="-40" dirty="0">
                <a:latin typeface="Microsoft Sans Serif"/>
                <a:cs typeface="Microsoft Sans Serif"/>
              </a:rPr>
              <a:t> </a:t>
            </a:r>
            <a:r>
              <a:rPr sz="2000" spc="-30" dirty="0">
                <a:latin typeface="Microsoft Sans Serif"/>
                <a:cs typeface="Microsoft Sans Serif"/>
              </a:rPr>
              <a:t>payload</a:t>
            </a:r>
            <a:r>
              <a:rPr sz="2000" spc="-35" dirty="0">
                <a:latin typeface="Microsoft Sans Serif"/>
                <a:cs typeface="Microsoft Sans Serif"/>
              </a:rPr>
              <a:t> </a:t>
            </a:r>
            <a:r>
              <a:rPr sz="2000" spc="-110" dirty="0">
                <a:latin typeface="Microsoft Sans Serif"/>
                <a:cs typeface="Microsoft Sans Serif"/>
              </a:rPr>
              <a:t>mass</a:t>
            </a:r>
            <a:r>
              <a:rPr sz="2000" spc="-25" dirty="0">
                <a:latin typeface="Microsoft Sans Serif"/>
                <a:cs typeface="Microsoft Sans Serif"/>
              </a:rPr>
              <a:t> carried</a:t>
            </a:r>
            <a:r>
              <a:rPr sz="2000" spc="-40" dirty="0">
                <a:latin typeface="Microsoft Sans Serif"/>
                <a:cs typeface="Microsoft Sans Serif"/>
              </a:rPr>
              <a:t> </a:t>
            </a:r>
            <a:r>
              <a:rPr sz="2000" dirty="0">
                <a:latin typeface="Microsoft Sans Serif"/>
                <a:cs typeface="Microsoft Sans Serif"/>
              </a:rPr>
              <a:t>by</a:t>
            </a:r>
            <a:r>
              <a:rPr sz="2000" spc="-35" dirty="0">
                <a:latin typeface="Microsoft Sans Serif"/>
                <a:cs typeface="Microsoft Sans Serif"/>
              </a:rPr>
              <a:t> </a:t>
            </a:r>
            <a:r>
              <a:rPr sz="2000" dirty="0">
                <a:latin typeface="Microsoft Sans Serif"/>
                <a:cs typeface="Microsoft Sans Serif"/>
              </a:rPr>
              <a:t>booster</a:t>
            </a:r>
            <a:r>
              <a:rPr sz="2000" spc="-40" dirty="0">
                <a:latin typeface="Microsoft Sans Serif"/>
                <a:cs typeface="Microsoft Sans Serif"/>
              </a:rPr>
              <a:t> </a:t>
            </a:r>
            <a:r>
              <a:rPr sz="2000" spc="-10" dirty="0">
                <a:latin typeface="Microsoft Sans Serif"/>
                <a:cs typeface="Microsoft Sans Serif"/>
              </a:rPr>
              <a:t>version </a:t>
            </a:r>
            <a:r>
              <a:rPr sz="2000" dirty="0">
                <a:latin typeface="Microsoft Sans Serif"/>
                <a:cs typeface="Microsoft Sans Serif"/>
              </a:rPr>
              <a:t>F9</a:t>
            </a:r>
            <a:r>
              <a:rPr sz="2000" spc="10" dirty="0">
                <a:latin typeface="Microsoft Sans Serif"/>
                <a:cs typeface="Microsoft Sans Serif"/>
              </a:rPr>
              <a:t> </a:t>
            </a:r>
            <a:r>
              <a:rPr sz="2000" dirty="0">
                <a:latin typeface="Microsoft Sans Serif"/>
                <a:cs typeface="Microsoft Sans Serif"/>
              </a:rPr>
              <a:t>v1.1</a:t>
            </a:r>
            <a:r>
              <a:rPr sz="2000" spc="10" dirty="0">
                <a:latin typeface="Microsoft Sans Serif"/>
                <a:cs typeface="Microsoft Sans Serif"/>
              </a:rPr>
              <a:t> </a:t>
            </a:r>
            <a:r>
              <a:rPr sz="2000" spc="-80" dirty="0">
                <a:latin typeface="Microsoft Sans Serif"/>
                <a:cs typeface="Microsoft Sans Serif"/>
              </a:rPr>
              <a:t>as</a:t>
            </a:r>
            <a:r>
              <a:rPr sz="2000" spc="10" dirty="0">
                <a:latin typeface="Microsoft Sans Serif"/>
                <a:cs typeface="Microsoft Sans Serif"/>
              </a:rPr>
              <a:t> </a:t>
            </a:r>
            <a:r>
              <a:rPr sz="2000" spc="45" dirty="0">
                <a:latin typeface="Microsoft Sans Serif"/>
                <a:cs typeface="Microsoft Sans Serif"/>
              </a:rPr>
              <a:t>2928.4</a:t>
            </a:r>
            <a:endParaRPr sz="2000" dirty="0">
              <a:latin typeface="Microsoft Sans Serif"/>
              <a:cs typeface="Microsoft Sans Serif"/>
            </a:endParaRPr>
          </a:p>
        </p:txBody>
      </p:sp>
      <p:pic>
        <p:nvPicPr>
          <p:cNvPr id="7" name="Picture 6">
            <a:extLst>
              <a:ext uri="{FF2B5EF4-FFF2-40B4-BE49-F238E27FC236}">
                <a16:creationId xmlns:a16="http://schemas.microsoft.com/office/drawing/2014/main" id="{DCD2743F-F5EC-3E73-4826-CDCF0E89BEC9}"/>
              </a:ext>
            </a:extLst>
          </p:cNvPr>
          <p:cNvPicPr>
            <a:picLocks noChangeAspect="1"/>
          </p:cNvPicPr>
          <p:nvPr/>
        </p:nvPicPr>
        <p:blipFill>
          <a:blip r:embed="rId3"/>
          <a:stretch>
            <a:fillRect/>
          </a:stretch>
        </p:blipFill>
        <p:spPr>
          <a:xfrm>
            <a:off x="681801" y="3120390"/>
            <a:ext cx="10776172" cy="19659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2">
            <a:extLst>
              <a:ext uri="{FF2B5EF4-FFF2-40B4-BE49-F238E27FC236}">
                <a16:creationId xmlns:a16="http://schemas.microsoft.com/office/drawing/2014/main" id="{B7187EC3-872B-40E0-EB61-251DDDCE7F02}"/>
              </a:ext>
            </a:extLst>
          </p:cNvPr>
          <p:cNvSpPr txBox="1"/>
          <p:nvPr/>
        </p:nvSpPr>
        <p:spPr>
          <a:xfrm>
            <a:off x="823351" y="1391411"/>
            <a:ext cx="8561070" cy="1217295"/>
          </a:xfrm>
          <a:prstGeom prst="rect">
            <a:avLst/>
          </a:prstGeom>
        </p:spPr>
        <p:txBody>
          <a:bodyPr vert="horz" wrap="square" lIns="0" tIns="165100" rIns="0" bIns="0" rtlCol="0">
            <a:spAutoFit/>
          </a:bodyPr>
          <a:lstStyle/>
          <a:p>
            <a:pPr marL="38100">
              <a:lnSpc>
                <a:spcPct val="100000"/>
              </a:lnSpc>
              <a:spcBef>
                <a:spcPts val="1300"/>
              </a:spcBef>
            </a:pPr>
            <a:r>
              <a:rPr sz="2000" spc="-235" dirty="0">
                <a:latin typeface="Microsoft Sans Serif"/>
                <a:cs typeface="Microsoft Sans Serif"/>
              </a:rPr>
              <a:t>We</a:t>
            </a:r>
            <a:r>
              <a:rPr sz="2000" spc="65" dirty="0">
                <a:latin typeface="Microsoft Sans Serif"/>
                <a:cs typeface="Microsoft Sans Serif"/>
              </a:rPr>
              <a:t> </a:t>
            </a:r>
            <a:r>
              <a:rPr sz="2000" spc="-65" dirty="0">
                <a:latin typeface="Microsoft Sans Serif"/>
                <a:cs typeface="Microsoft Sans Serif"/>
              </a:rPr>
              <a:t>use </a:t>
            </a:r>
            <a:r>
              <a:rPr sz="2000" dirty="0">
                <a:latin typeface="Microsoft Sans Serif"/>
                <a:cs typeface="Microsoft Sans Serif"/>
              </a:rPr>
              <a:t>the </a:t>
            </a:r>
            <a:r>
              <a:rPr sz="2000" spc="-60" dirty="0">
                <a:latin typeface="Microsoft Sans Serif"/>
                <a:cs typeface="Microsoft Sans Serif"/>
              </a:rPr>
              <a:t>min()</a:t>
            </a:r>
            <a:r>
              <a:rPr sz="2000" spc="-5" dirty="0">
                <a:latin typeface="Microsoft Sans Serif"/>
                <a:cs typeface="Microsoft Sans Serif"/>
              </a:rPr>
              <a:t> </a:t>
            </a:r>
            <a:r>
              <a:rPr sz="2000" dirty="0">
                <a:latin typeface="Microsoft Sans Serif"/>
                <a:cs typeface="Microsoft Sans Serif"/>
              </a:rPr>
              <a:t>function</a:t>
            </a:r>
            <a:r>
              <a:rPr sz="2000" spc="5" dirty="0">
                <a:latin typeface="Microsoft Sans Serif"/>
                <a:cs typeface="Microsoft Sans Serif"/>
              </a:rPr>
              <a:t> </a:t>
            </a:r>
            <a:r>
              <a:rPr sz="2000" dirty="0">
                <a:latin typeface="Microsoft Sans Serif"/>
                <a:cs typeface="Microsoft Sans Serif"/>
              </a:rPr>
              <a:t>to find the </a:t>
            </a:r>
            <a:r>
              <a:rPr sz="2000" spc="-10" dirty="0">
                <a:latin typeface="Microsoft Sans Serif"/>
                <a:cs typeface="Microsoft Sans Serif"/>
              </a:rPr>
              <a:t>result</a:t>
            </a:r>
            <a:endParaRPr sz="2000" dirty="0">
              <a:latin typeface="Microsoft Sans Serif"/>
              <a:cs typeface="Microsoft Sans Serif"/>
            </a:endParaRPr>
          </a:p>
          <a:p>
            <a:pPr marL="38100" marR="30480">
              <a:lnSpc>
                <a:spcPts val="2180"/>
              </a:lnSpc>
              <a:spcBef>
                <a:spcPts val="1455"/>
              </a:spcBef>
            </a:pPr>
            <a:r>
              <a:rPr sz="2000" spc="-235" dirty="0">
                <a:latin typeface="Microsoft Sans Serif"/>
                <a:cs typeface="Microsoft Sans Serif"/>
              </a:rPr>
              <a:t>We</a:t>
            </a:r>
            <a:r>
              <a:rPr sz="2000" spc="65" dirty="0">
                <a:latin typeface="Microsoft Sans Serif"/>
                <a:cs typeface="Microsoft Sans Serif"/>
              </a:rPr>
              <a:t> </a:t>
            </a:r>
            <a:r>
              <a:rPr sz="2000" spc="-35" dirty="0">
                <a:latin typeface="Microsoft Sans Serif"/>
                <a:cs typeface="Microsoft Sans Serif"/>
              </a:rPr>
              <a:t>observed</a:t>
            </a:r>
            <a:r>
              <a:rPr sz="2000" spc="-60" dirty="0">
                <a:latin typeface="Microsoft Sans Serif"/>
                <a:cs typeface="Microsoft Sans Serif"/>
              </a:rPr>
              <a:t> </a:t>
            </a:r>
            <a:r>
              <a:rPr sz="2000" dirty="0">
                <a:latin typeface="Microsoft Sans Serif"/>
                <a:cs typeface="Microsoft Sans Serif"/>
              </a:rPr>
              <a:t>that</a:t>
            </a:r>
            <a:r>
              <a:rPr sz="2000" spc="10" dirty="0">
                <a:latin typeface="Microsoft Sans Serif"/>
                <a:cs typeface="Microsoft Sans Serif"/>
              </a:rPr>
              <a:t> </a:t>
            </a:r>
            <a:r>
              <a:rPr sz="2000" dirty="0">
                <a:latin typeface="Microsoft Sans Serif"/>
                <a:cs typeface="Microsoft Sans Serif"/>
              </a:rPr>
              <a:t>the</a:t>
            </a:r>
            <a:r>
              <a:rPr sz="2000" spc="5" dirty="0">
                <a:latin typeface="Microsoft Sans Serif"/>
                <a:cs typeface="Microsoft Sans Serif"/>
              </a:rPr>
              <a:t> </a:t>
            </a:r>
            <a:r>
              <a:rPr sz="2000" spc="-20" dirty="0">
                <a:latin typeface="Microsoft Sans Serif"/>
                <a:cs typeface="Microsoft Sans Serif"/>
              </a:rPr>
              <a:t>dates</a:t>
            </a:r>
            <a:r>
              <a:rPr sz="2000" dirty="0">
                <a:latin typeface="Microsoft Sans Serif"/>
                <a:cs typeface="Microsoft Sans Serif"/>
              </a:rPr>
              <a:t> of</a:t>
            </a:r>
            <a:r>
              <a:rPr sz="2000" spc="245" dirty="0">
                <a:latin typeface="Microsoft Sans Serif"/>
                <a:cs typeface="Microsoft Sans Serif"/>
              </a:rPr>
              <a:t> </a:t>
            </a:r>
            <a:r>
              <a:rPr sz="2000" dirty="0">
                <a:latin typeface="Microsoft Sans Serif"/>
                <a:cs typeface="Microsoft Sans Serif"/>
              </a:rPr>
              <a:t>the</a:t>
            </a:r>
            <a:r>
              <a:rPr sz="2000" spc="5" dirty="0">
                <a:latin typeface="Microsoft Sans Serif"/>
                <a:cs typeface="Microsoft Sans Serif"/>
              </a:rPr>
              <a:t> </a:t>
            </a:r>
            <a:r>
              <a:rPr sz="2000" dirty="0">
                <a:latin typeface="Microsoft Sans Serif"/>
                <a:cs typeface="Microsoft Sans Serif"/>
              </a:rPr>
              <a:t>first</a:t>
            </a:r>
            <a:r>
              <a:rPr sz="2000" spc="5" dirty="0">
                <a:latin typeface="Microsoft Sans Serif"/>
                <a:cs typeface="Microsoft Sans Serif"/>
              </a:rPr>
              <a:t> </a:t>
            </a:r>
            <a:r>
              <a:rPr sz="2000" spc="-85" dirty="0">
                <a:latin typeface="Microsoft Sans Serif"/>
                <a:cs typeface="Microsoft Sans Serif"/>
              </a:rPr>
              <a:t>successful</a:t>
            </a:r>
            <a:r>
              <a:rPr sz="2000" dirty="0">
                <a:latin typeface="Microsoft Sans Serif"/>
                <a:cs typeface="Microsoft Sans Serif"/>
              </a:rPr>
              <a:t> </a:t>
            </a:r>
            <a:r>
              <a:rPr sz="2000" spc="-10" dirty="0">
                <a:latin typeface="Microsoft Sans Serif"/>
                <a:cs typeface="Microsoft Sans Serif"/>
              </a:rPr>
              <a:t>landing</a:t>
            </a:r>
            <a:r>
              <a:rPr sz="2000" spc="5" dirty="0">
                <a:latin typeface="Microsoft Sans Serif"/>
                <a:cs typeface="Microsoft Sans Serif"/>
              </a:rPr>
              <a:t> </a:t>
            </a:r>
            <a:r>
              <a:rPr sz="2000" spc="-30" dirty="0">
                <a:latin typeface="Microsoft Sans Serif"/>
                <a:cs typeface="Microsoft Sans Serif"/>
              </a:rPr>
              <a:t>outcome</a:t>
            </a:r>
            <a:r>
              <a:rPr sz="2000" spc="5" dirty="0">
                <a:latin typeface="Microsoft Sans Serif"/>
                <a:cs typeface="Microsoft Sans Serif"/>
              </a:rPr>
              <a:t> </a:t>
            </a:r>
            <a:r>
              <a:rPr sz="2000" dirty="0">
                <a:latin typeface="Microsoft Sans Serif"/>
                <a:cs typeface="Microsoft Sans Serif"/>
              </a:rPr>
              <a:t>on</a:t>
            </a:r>
            <a:r>
              <a:rPr sz="2000" spc="5" dirty="0">
                <a:latin typeface="Microsoft Sans Serif"/>
                <a:cs typeface="Microsoft Sans Serif"/>
              </a:rPr>
              <a:t> </a:t>
            </a:r>
            <a:r>
              <a:rPr sz="2000" spc="-10" dirty="0">
                <a:latin typeface="Microsoft Sans Serif"/>
                <a:cs typeface="Microsoft Sans Serif"/>
              </a:rPr>
              <a:t>ground </a:t>
            </a:r>
            <a:r>
              <a:rPr sz="2000" dirty="0">
                <a:latin typeface="Microsoft Sans Serif"/>
                <a:cs typeface="Microsoft Sans Serif"/>
              </a:rPr>
              <a:t>pad</a:t>
            </a:r>
            <a:r>
              <a:rPr sz="2000" spc="30" dirty="0">
                <a:latin typeface="Microsoft Sans Serif"/>
                <a:cs typeface="Microsoft Sans Serif"/>
              </a:rPr>
              <a:t> </a:t>
            </a:r>
            <a:r>
              <a:rPr sz="2000" spc="-75" dirty="0">
                <a:latin typeface="Microsoft Sans Serif"/>
                <a:cs typeface="Microsoft Sans Serif"/>
              </a:rPr>
              <a:t>was</a:t>
            </a:r>
            <a:r>
              <a:rPr sz="2000" spc="35" dirty="0">
                <a:latin typeface="Microsoft Sans Serif"/>
                <a:cs typeface="Microsoft Sans Serif"/>
              </a:rPr>
              <a:t> </a:t>
            </a:r>
            <a:r>
              <a:rPr sz="2000" dirty="0">
                <a:latin typeface="Microsoft Sans Serif"/>
                <a:cs typeface="Microsoft Sans Serif"/>
              </a:rPr>
              <a:t>22</a:t>
            </a:r>
            <a:r>
              <a:rPr sz="1950" baseline="25641" dirty="0">
                <a:latin typeface="Microsoft Sans Serif"/>
                <a:cs typeface="Microsoft Sans Serif"/>
              </a:rPr>
              <a:t>nd</a:t>
            </a:r>
            <a:r>
              <a:rPr sz="1950" spc="367" baseline="25641" dirty="0">
                <a:latin typeface="Microsoft Sans Serif"/>
                <a:cs typeface="Microsoft Sans Serif"/>
              </a:rPr>
              <a:t> </a:t>
            </a:r>
            <a:r>
              <a:rPr sz="2000" spc="-75" dirty="0">
                <a:latin typeface="Microsoft Sans Serif"/>
                <a:cs typeface="Microsoft Sans Serif"/>
              </a:rPr>
              <a:t>December</a:t>
            </a:r>
            <a:r>
              <a:rPr sz="2000" spc="35" dirty="0">
                <a:latin typeface="Microsoft Sans Serif"/>
                <a:cs typeface="Microsoft Sans Serif"/>
              </a:rPr>
              <a:t> </a:t>
            </a:r>
            <a:r>
              <a:rPr sz="2000" spc="65" dirty="0">
                <a:latin typeface="Microsoft Sans Serif"/>
                <a:cs typeface="Microsoft Sans Serif"/>
              </a:rPr>
              <a:t>2015</a:t>
            </a:r>
            <a:endParaRPr sz="2000" dirty="0">
              <a:latin typeface="Microsoft Sans Serif"/>
              <a:cs typeface="Microsoft Sans Serif"/>
            </a:endParaRPr>
          </a:p>
        </p:txBody>
      </p:sp>
      <p:pic>
        <p:nvPicPr>
          <p:cNvPr id="7" name="Picture 6">
            <a:extLst>
              <a:ext uri="{FF2B5EF4-FFF2-40B4-BE49-F238E27FC236}">
                <a16:creationId xmlns:a16="http://schemas.microsoft.com/office/drawing/2014/main" id="{9C53C3B2-C4C6-7E11-4DA8-18BBC14AED22}"/>
              </a:ext>
            </a:extLst>
          </p:cNvPr>
          <p:cNvPicPr>
            <a:picLocks noChangeAspect="1"/>
          </p:cNvPicPr>
          <p:nvPr/>
        </p:nvPicPr>
        <p:blipFill>
          <a:blip r:embed="rId3"/>
          <a:stretch>
            <a:fillRect/>
          </a:stretch>
        </p:blipFill>
        <p:spPr>
          <a:xfrm>
            <a:off x="823351" y="2841173"/>
            <a:ext cx="10462260" cy="28623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488311" y="2029984"/>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object 2"/>
          <p:cNvSpPr txBox="1"/>
          <p:nvPr/>
        </p:nvSpPr>
        <p:spPr>
          <a:xfrm>
            <a:off x="685800" y="1374820"/>
            <a:ext cx="5659120" cy="4763135"/>
          </a:xfrm>
          <a:prstGeom prst="rect">
            <a:avLst/>
          </a:prstGeom>
        </p:spPr>
        <p:txBody>
          <a:bodyPr vert="horz" wrap="square" lIns="0" tIns="161290" rIns="0" bIns="0" rtlCol="0">
            <a:spAutoFit/>
          </a:bodyPr>
          <a:lstStyle/>
          <a:p>
            <a:pPr marL="227965" marR="2404745" indent="-227965" algn="r">
              <a:lnSpc>
                <a:spcPct val="100000"/>
              </a:lnSpc>
              <a:spcBef>
                <a:spcPts val="1270"/>
              </a:spcBef>
              <a:buFont typeface="Arial MT"/>
              <a:buChar char="•"/>
              <a:tabLst>
                <a:tab pos="227965" algn="l"/>
              </a:tabLst>
            </a:pPr>
            <a:r>
              <a:rPr sz="2000" spc="-95" dirty="0">
                <a:solidFill>
                  <a:srgbClr val="292929"/>
                </a:solidFill>
                <a:latin typeface="Microsoft Sans Serif"/>
                <a:cs typeface="Microsoft Sans Serif"/>
              </a:rPr>
              <a:t>Summary</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90" dirty="0">
                <a:solidFill>
                  <a:srgbClr val="292929"/>
                </a:solidFill>
                <a:latin typeface="Microsoft Sans Serif"/>
                <a:cs typeface="Microsoft Sans Serif"/>
              </a:rPr>
              <a:t> </a:t>
            </a:r>
            <a:r>
              <a:rPr sz="2000" spc="-25" dirty="0">
                <a:solidFill>
                  <a:srgbClr val="292929"/>
                </a:solidFill>
                <a:latin typeface="Microsoft Sans Serif"/>
                <a:cs typeface="Microsoft Sans Serif"/>
              </a:rPr>
              <a:t>methodologies</a:t>
            </a:r>
            <a:endParaRPr sz="2000" dirty="0">
              <a:latin typeface="Microsoft Sans Serif"/>
              <a:cs typeface="Microsoft Sans Serif"/>
            </a:endParaRPr>
          </a:p>
          <a:p>
            <a:pPr marL="227965" marR="2378710" lvl="1" indent="-227965" algn="r">
              <a:lnSpc>
                <a:spcPct val="100000"/>
              </a:lnSpc>
              <a:spcBef>
                <a:spcPts val="994"/>
              </a:spcBef>
              <a:buChar char="-"/>
              <a:tabLst>
                <a:tab pos="227965" algn="l"/>
              </a:tabLst>
            </a:pPr>
            <a:r>
              <a:rPr sz="1700" spc="-10" dirty="0">
                <a:solidFill>
                  <a:srgbClr val="292929"/>
                </a:solidFill>
                <a:latin typeface="Microsoft Sans Serif"/>
                <a:cs typeface="Microsoft Sans Serif"/>
              </a:rPr>
              <a:t>Data</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Collection</a:t>
            </a:r>
            <a:r>
              <a:rPr sz="1700" spc="-65" dirty="0">
                <a:solidFill>
                  <a:srgbClr val="292929"/>
                </a:solidFill>
                <a:latin typeface="Microsoft Sans Serif"/>
                <a:cs typeface="Microsoft Sans Serif"/>
              </a:rPr>
              <a:t> </a:t>
            </a:r>
            <a:r>
              <a:rPr sz="1700" dirty="0">
                <a:solidFill>
                  <a:srgbClr val="292929"/>
                </a:solidFill>
                <a:latin typeface="Microsoft Sans Serif"/>
                <a:cs typeface="Microsoft Sans Serif"/>
              </a:rPr>
              <a:t>through</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API</a:t>
            </a:r>
            <a:endParaRPr sz="1700" dirty="0">
              <a:latin typeface="Microsoft Sans Serif"/>
              <a:cs typeface="Microsoft Sans Serif"/>
            </a:endParaRPr>
          </a:p>
          <a:p>
            <a:pPr marL="697865" lvl="1" indent="-227965">
              <a:lnSpc>
                <a:spcPct val="100000"/>
              </a:lnSpc>
              <a:spcBef>
                <a:spcPts val="1055"/>
              </a:spcBef>
              <a:buChar char="-"/>
              <a:tabLst>
                <a:tab pos="697865" algn="l"/>
              </a:tabLst>
            </a:pPr>
            <a:r>
              <a:rPr sz="1700" spc="-10" dirty="0">
                <a:solidFill>
                  <a:srgbClr val="292929"/>
                </a:solidFill>
                <a:latin typeface="Microsoft Sans Serif"/>
                <a:cs typeface="Microsoft Sans Serif"/>
              </a:rPr>
              <a:t>Data</a:t>
            </a:r>
            <a:r>
              <a:rPr sz="1700" spc="-25" dirty="0">
                <a:solidFill>
                  <a:srgbClr val="292929"/>
                </a:solidFill>
                <a:latin typeface="Microsoft Sans Serif"/>
                <a:cs typeface="Microsoft Sans Serif"/>
              </a:rPr>
              <a:t> </a:t>
            </a:r>
            <a:r>
              <a:rPr sz="1700" spc="-35" dirty="0">
                <a:solidFill>
                  <a:srgbClr val="292929"/>
                </a:solidFill>
                <a:latin typeface="Microsoft Sans Serif"/>
                <a:cs typeface="Microsoft Sans Serif"/>
              </a:rPr>
              <a:t>Collection</a:t>
            </a:r>
            <a:r>
              <a:rPr sz="1700" spc="-2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25" dirty="0">
                <a:solidFill>
                  <a:srgbClr val="292929"/>
                </a:solidFill>
                <a:latin typeface="Microsoft Sans Serif"/>
                <a:cs typeface="Microsoft Sans Serif"/>
              </a:rPr>
              <a:t> </a:t>
            </a:r>
            <a:r>
              <a:rPr sz="1700" spc="-95" dirty="0">
                <a:solidFill>
                  <a:srgbClr val="292929"/>
                </a:solidFill>
                <a:latin typeface="Microsoft Sans Serif"/>
                <a:cs typeface="Microsoft Sans Serif"/>
              </a:rPr>
              <a:t>Web</a:t>
            </a:r>
            <a:r>
              <a:rPr sz="1700" spc="-20" dirty="0">
                <a:solidFill>
                  <a:srgbClr val="292929"/>
                </a:solidFill>
                <a:latin typeface="Microsoft Sans Serif"/>
                <a:cs typeface="Microsoft Sans Serif"/>
              </a:rPr>
              <a:t> </a:t>
            </a:r>
            <a:r>
              <a:rPr sz="1700" spc="-10" dirty="0">
                <a:solidFill>
                  <a:srgbClr val="292929"/>
                </a:solidFill>
                <a:latin typeface="Microsoft Sans Serif"/>
                <a:cs typeface="Microsoft Sans Serif"/>
              </a:rPr>
              <a:t>Scraping</a:t>
            </a:r>
            <a:endParaRPr sz="1700" dirty="0">
              <a:latin typeface="Microsoft Sans Serif"/>
              <a:cs typeface="Microsoft Sans Serif"/>
            </a:endParaRPr>
          </a:p>
          <a:p>
            <a:pPr marL="697865" lvl="1" indent="-227965">
              <a:lnSpc>
                <a:spcPct val="100000"/>
              </a:lnSpc>
              <a:spcBef>
                <a:spcPts val="960"/>
              </a:spcBef>
              <a:buChar char="-"/>
              <a:tabLst>
                <a:tab pos="697865" algn="l"/>
              </a:tabLst>
            </a:pPr>
            <a:r>
              <a:rPr sz="1700" spc="-10" dirty="0">
                <a:solidFill>
                  <a:srgbClr val="292929"/>
                </a:solidFill>
                <a:latin typeface="Microsoft Sans Serif"/>
                <a:cs typeface="Microsoft Sans Serif"/>
              </a:rPr>
              <a:t>Data</a:t>
            </a:r>
            <a:r>
              <a:rPr sz="1700" spc="-105" dirty="0">
                <a:solidFill>
                  <a:srgbClr val="292929"/>
                </a:solidFill>
                <a:latin typeface="Microsoft Sans Serif"/>
                <a:cs typeface="Microsoft Sans Serif"/>
              </a:rPr>
              <a:t> </a:t>
            </a:r>
            <a:r>
              <a:rPr sz="1700" spc="-10" dirty="0">
                <a:solidFill>
                  <a:srgbClr val="292929"/>
                </a:solidFill>
                <a:latin typeface="Microsoft Sans Serif"/>
                <a:cs typeface="Microsoft Sans Serif"/>
              </a:rPr>
              <a:t>Wrangling</a:t>
            </a:r>
            <a:endParaRPr sz="1700" dirty="0">
              <a:latin typeface="Microsoft Sans Serif"/>
              <a:cs typeface="Microsoft Sans Serif"/>
            </a:endParaRPr>
          </a:p>
          <a:p>
            <a:pPr marL="697865" lvl="1" indent="-227965">
              <a:lnSpc>
                <a:spcPct val="100000"/>
              </a:lnSpc>
              <a:spcBef>
                <a:spcPts val="960"/>
              </a:spcBef>
              <a:buChar char="-"/>
              <a:tabLst>
                <a:tab pos="697865" algn="l"/>
              </a:tabLst>
            </a:pPr>
            <a:r>
              <a:rPr sz="1700" spc="-25" dirty="0">
                <a:solidFill>
                  <a:srgbClr val="292929"/>
                </a:solidFill>
                <a:latin typeface="Microsoft Sans Serif"/>
                <a:cs typeface="Microsoft Sans Serif"/>
              </a:rPr>
              <a:t>Exploratory</a:t>
            </a:r>
            <a:r>
              <a:rPr sz="1700" spc="-50" dirty="0">
                <a:solidFill>
                  <a:srgbClr val="292929"/>
                </a:solidFill>
                <a:latin typeface="Microsoft Sans Serif"/>
                <a:cs typeface="Microsoft Sans Serif"/>
              </a:rPr>
              <a:t> </a:t>
            </a:r>
            <a:r>
              <a:rPr sz="1700" spc="-10" dirty="0">
                <a:solidFill>
                  <a:srgbClr val="292929"/>
                </a:solidFill>
                <a:latin typeface="Microsoft Sans Serif"/>
                <a:cs typeface="Microsoft Sans Serif"/>
              </a:rPr>
              <a:t>Data</a:t>
            </a:r>
            <a:r>
              <a:rPr sz="1700" spc="-35" dirty="0">
                <a:solidFill>
                  <a:srgbClr val="292929"/>
                </a:solidFill>
                <a:latin typeface="Microsoft Sans Serif"/>
                <a:cs typeface="Microsoft Sans Serif"/>
              </a:rPr>
              <a:t> </a:t>
            </a:r>
            <a:r>
              <a:rPr sz="1700" spc="-45" dirty="0">
                <a:solidFill>
                  <a:srgbClr val="292929"/>
                </a:solidFill>
                <a:latin typeface="Microsoft Sans Serif"/>
                <a:cs typeface="Microsoft Sans Serif"/>
              </a:rPr>
              <a:t>Analysis</a:t>
            </a:r>
            <a:r>
              <a:rPr sz="1700" spc="-4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45" dirty="0">
                <a:solidFill>
                  <a:srgbClr val="292929"/>
                </a:solidFill>
                <a:latin typeface="Microsoft Sans Serif"/>
                <a:cs typeface="Microsoft Sans Serif"/>
              </a:rPr>
              <a:t> </a:t>
            </a:r>
            <a:r>
              <a:rPr sz="1700" spc="-25" dirty="0">
                <a:solidFill>
                  <a:srgbClr val="292929"/>
                </a:solidFill>
                <a:latin typeface="Microsoft Sans Serif"/>
                <a:cs typeface="Microsoft Sans Serif"/>
              </a:rPr>
              <a:t>SQL</a:t>
            </a:r>
            <a:endParaRPr sz="1700" dirty="0">
              <a:latin typeface="Microsoft Sans Serif"/>
              <a:cs typeface="Microsoft Sans Serif"/>
            </a:endParaRPr>
          </a:p>
          <a:p>
            <a:pPr marL="697865" lvl="1" indent="-227965">
              <a:lnSpc>
                <a:spcPct val="100000"/>
              </a:lnSpc>
              <a:spcBef>
                <a:spcPts val="1060"/>
              </a:spcBef>
              <a:buChar char="-"/>
              <a:tabLst>
                <a:tab pos="697865" algn="l"/>
              </a:tabLst>
            </a:pPr>
            <a:r>
              <a:rPr sz="1700" spc="-25" dirty="0">
                <a:solidFill>
                  <a:srgbClr val="292929"/>
                </a:solidFill>
                <a:latin typeface="Microsoft Sans Serif"/>
                <a:cs typeface="Microsoft Sans Serif"/>
              </a:rPr>
              <a:t>Exploratory</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Data</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Analysis</a:t>
            </a:r>
            <a:r>
              <a:rPr sz="1700" spc="-5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Data</a:t>
            </a:r>
            <a:r>
              <a:rPr sz="1700" spc="-50" dirty="0">
                <a:solidFill>
                  <a:srgbClr val="292929"/>
                </a:solidFill>
                <a:latin typeface="Microsoft Sans Serif"/>
                <a:cs typeface="Microsoft Sans Serif"/>
              </a:rPr>
              <a:t> </a:t>
            </a:r>
            <a:r>
              <a:rPr sz="1700" spc="-10" dirty="0">
                <a:solidFill>
                  <a:srgbClr val="292929"/>
                </a:solidFill>
                <a:latin typeface="Microsoft Sans Serif"/>
                <a:cs typeface="Microsoft Sans Serif"/>
              </a:rPr>
              <a:t>Visualization</a:t>
            </a:r>
            <a:endParaRPr sz="1700" dirty="0">
              <a:latin typeface="Microsoft Sans Serif"/>
              <a:cs typeface="Microsoft Sans Serif"/>
            </a:endParaRPr>
          </a:p>
          <a:p>
            <a:pPr marL="697865" lvl="1" indent="-227965">
              <a:lnSpc>
                <a:spcPct val="100000"/>
              </a:lnSpc>
              <a:spcBef>
                <a:spcPts val="960"/>
              </a:spcBef>
              <a:buChar char="-"/>
              <a:tabLst>
                <a:tab pos="697865" algn="l"/>
              </a:tabLst>
            </a:pPr>
            <a:r>
              <a:rPr sz="1700" spc="-35" dirty="0">
                <a:solidFill>
                  <a:srgbClr val="292929"/>
                </a:solidFill>
                <a:latin typeface="Microsoft Sans Serif"/>
                <a:cs typeface="Microsoft Sans Serif"/>
              </a:rPr>
              <a:t>Interactive</a:t>
            </a:r>
            <a:r>
              <a:rPr sz="1700" spc="-30" dirty="0">
                <a:solidFill>
                  <a:srgbClr val="292929"/>
                </a:solidFill>
                <a:latin typeface="Microsoft Sans Serif"/>
                <a:cs typeface="Microsoft Sans Serif"/>
              </a:rPr>
              <a:t> </a:t>
            </a:r>
            <a:r>
              <a:rPr sz="1700" spc="-40" dirty="0">
                <a:solidFill>
                  <a:srgbClr val="292929"/>
                </a:solidFill>
                <a:latin typeface="Microsoft Sans Serif"/>
                <a:cs typeface="Microsoft Sans Serif"/>
              </a:rPr>
              <a:t>Visual</a:t>
            </a:r>
            <a:r>
              <a:rPr sz="1700" spc="-30" dirty="0">
                <a:solidFill>
                  <a:srgbClr val="292929"/>
                </a:solidFill>
                <a:latin typeface="Microsoft Sans Serif"/>
                <a:cs typeface="Microsoft Sans Serif"/>
              </a:rPr>
              <a:t> </a:t>
            </a:r>
            <a:r>
              <a:rPr sz="1700" spc="-35" dirty="0">
                <a:solidFill>
                  <a:srgbClr val="292929"/>
                </a:solidFill>
                <a:latin typeface="Microsoft Sans Serif"/>
                <a:cs typeface="Microsoft Sans Serif"/>
              </a:rPr>
              <a:t>Analytics</a:t>
            </a:r>
            <a:r>
              <a:rPr sz="1700" spc="-2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35" dirty="0">
                <a:solidFill>
                  <a:srgbClr val="292929"/>
                </a:solidFill>
                <a:latin typeface="Microsoft Sans Serif"/>
                <a:cs typeface="Microsoft Sans Serif"/>
              </a:rPr>
              <a:t> </a:t>
            </a:r>
            <a:r>
              <a:rPr sz="1700" spc="-10" dirty="0">
                <a:solidFill>
                  <a:srgbClr val="292929"/>
                </a:solidFill>
                <a:latin typeface="Microsoft Sans Serif"/>
                <a:cs typeface="Microsoft Sans Serif"/>
              </a:rPr>
              <a:t>Folium</a:t>
            </a:r>
            <a:endParaRPr sz="1700" dirty="0">
              <a:latin typeface="Microsoft Sans Serif"/>
              <a:cs typeface="Microsoft Sans Serif"/>
            </a:endParaRPr>
          </a:p>
          <a:p>
            <a:pPr marL="697865" lvl="1" indent="-227965">
              <a:lnSpc>
                <a:spcPct val="100000"/>
              </a:lnSpc>
              <a:spcBef>
                <a:spcPts val="960"/>
              </a:spcBef>
              <a:buChar char="-"/>
              <a:tabLst>
                <a:tab pos="697865" algn="l"/>
              </a:tabLst>
            </a:pPr>
            <a:r>
              <a:rPr sz="1700" spc="-60" dirty="0">
                <a:solidFill>
                  <a:srgbClr val="292929"/>
                </a:solidFill>
                <a:latin typeface="Microsoft Sans Serif"/>
                <a:cs typeface="Microsoft Sans Serif"/>
              </a:rPr>
              <a:t>Machine</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Learning</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Prediction</a:t>
            </a:r>
            <a:endParaRPr sz="1700" dirty="0">
              <a:latin typeface="Microsoft Sans Serif"/>
              <a:cs typeface="Microsoft Sans Serif"/>
            </a:endParaRPr>
          </a:p>
          <a:p>
            <a:pPr marL="240665" indent="-227965">
              <a:lnSpc>
                <a:spcPct val="100000"/>
              </a:lnSpc>
              <a:spcBef>
                <a:spcPts val="969"/>
              </a:spcBef>
              <a:buFont typeface="Arial MT"/>
              <a:buChar char="•"/>
              <a:tabLst>
                <a:tab pos="240665" algn="l"/>
              </a:tabLst>
            </a:pPr>
            <a:r>
              <a:rPr sz="2000" spc="-95" dirty="0">
                <a:solidFill>
                  <a:srgbClr val="292929"/>
                </a:solidFill>
                <a:latin typeface="Microsoft Sans Serif"/>
                <a:cs typeface="Microsoft Sans Serif"/>
              </a:rPr>
              <a:t>Summary</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60" dirty="0">
                <a:solidFill>
                  <a:srgbClr val="292929"/>
                </a:solidFill>
                <a:latin typeface="Microsoft Sans Serif"/>
                <a:cs typeface="Microsoft Sans Serif"/>
              </a:rPr>
              <a:t> </a:t>
            </a:r>
            <a:r>
              <a:rPr sz="2000" dirty="0">
                <a:solidFill>
                  <a:srgbClr val="292929"/>
                </a:solidFill>
                <a:latin typeface="Microsoft Sans Serif"/>
                <a:cs typeface="Microsoft Sans Serif"/>
              </a:rPr>
              <a:t>all</a:t>
            </a:r>
            <a:r>
              <a:rPr sz="2000" spc="10" dirty="0">
                <a:solidFill>
                  <a:srgbClr val="292929"/>
                </a:solidFill>
                <a:latin typeface="Microsoft Sans Serif"/>
                <a:cs typeface="Microsoft Sans Serif"/>
              </a:rPr>
              <a:t> </a:t>
            </a:r>
            <a:r>
              <a:rPr sz="2000" spc="-10" dirty="0">
                <a:solidFill>
                  <a:srgbClr val="292929"/>
                </a:solidFill>
                <a:latin typeface="Microsoft Sans Serif"/>
                <a:cs typeface="Microsoft Sans Serif"/>
              </a:rPr>
              <a:t>results</a:t>
            </a:r>
            <a:endParaRPr sz="2000" dirty="0">
              <a:latin typeface="Microsoft Sans Serif"/>
              <a:cs typeface="Microsoft Sans Serif"/>
            </a:endParaRPr>
          </a:p>
          <a:p>
            <a:pPr marL="697865" lvl="1" indent="-227965">
              <a:lnSpc>
                <a:spcPct val="100000"/>
              </a:lnSpc>
              <a:spcBef>
                <a:spcPts val="994"/>
              </a:spcBef>
              <a:buChar char="-"/>
              <a:tabLst>
                <a:tab pos="697865" algn="l"/>
              </a:tabLst>
            </a:pPr>
            <a:r>
              <a:rPr sz="1700" spc="-25" dirty="0">
                <a:solidFill>
                  <a:srgbClr val="292929"/>
                </a:solidFill>
                <a:latin typeface="Microsoft Sans Serif"/>
                <a:cs typeface="Microsoft Sans Serif"/>
              </a:rPr>
              <a:t>Exploratory</a:t>
            </a:r>
            <a:r>
              <a:rPr sz="1700" spc="-75" dirty="0">
                <a:solidFill>
                  <a:srgbClr val="292929"/>
                </a:solidFill>
                <a:latin typeface="Microsoft Sans Serif"/>
                <a:cs typeface="Microsoft Sans Serif"/>
              </a:rPr>
              <a:t> </a:t>
            </a:r>
            <a:r>
              <a:rPr sz="1700" spc="-10" dirty="0">
                <a:solidFill>
                  <a:srgbClr val="292929"/>
                </a:solidFill>
                <a:latin typeface="Microsoft Sans Serif"/>
                <a:cs typeface="Microsoft Sans Serif"/>
              </a:rPr>
              <a:t>Data</a:t>
            </a:r>
            <a:r>
              <a:rPr sz="1700" spc="-70" dirty="0">
                <a:solidFill>
                  <a:srgbClr val="292929"/>
                </a:solidFill>
                <a:latin typeface="Microsoft Sans Serif"/>
                <a:cs typeface="Microsoft Sans Serif"/>
              </a:rPr>
              <a:t> </a:t>
            </a:r>
            <a:r>
              <a:rPr sz="1700" spc="-45" dirty="0">
                <a:solidFill>
                  <a:srgbClr val="292929"/>
                </a:solidFill>
                <a:latin typeface="Microsoft Sans Serif"/>
                <a:cs typeface="Microsoft Sans Serif"/>
              </a:rPr>
              <a:t>Analysis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result</a:t>
            </a:r>
            <a:endParaRPr sz="1700" dirty="0">
              <a:latin typeface="Microsoft Sans Serif"/>
              <a:cs typeface="Microsoft Sans Serif"/>
            </a:endParaRPr>
          </a:p>
          <a:p>
            <a:pPr marL="697865" lvl="1" indent="-227965">
              <a:lnSpc>
                <a:spcPct val="100000"/>
              </a:lnSpc>
              <a:spcBef>
                <a:spcPts val="960"/>
              </a:spcBef>
              <a:buChar char="-"/>
              <a:tabLst>
                <a:tab pos="697865" algn="l"/>
              </a:tabLst>
            </a:pPr>
            <a:r>
              <a:rPr sz="1700" spc="-35" dirty="0">
                <a:solidFill>
                  <a:srgbClr val="292929"/>
                </a:solidFill>
                <a:latin typeface="Microsoft Sans Serif"/>
                <a:cs typeface="Microsoft Sans Serif"/>
              </a:rPr>
              <a:t>Interactive</a:t>
            </a:r>
            <a:r>
              <a:rPr sz="1700" spc="-30" dirty="0">
                <a:solidFill>
                  <a:srgbClr val="292929"/>
                </a:solidFill>
                <a:latin typeface="Microsoft Sans Serif"/>
                <a:cs typeface="Microsoft Sans Serif"/>
              </a:rPr>
              <a:t> </a:t>
            </a:r>
            <a:r>
              <a:rPr sz="1700" spc="-40" dirty="0">
                <a:solidFill>
                  <a:srgbClr val="292929"/>
                </a:solidFill>
                <a:latin typeface="Microsoft Sans Serif"/>
                <a:cs typeface="Microsoft Sans Serif"/>
              </a:rPr>
              <a:t>analytics</a:t>
            </a:r>
            <a:r>
              <a:rPr sz="1700" spc="-25" dirty="0">
                <a:solidFill>
                  <a:srgbClr val="292929"/>
                </a:solidFill>
                <a:latin typeface="Microsoft Sans Serif"/>
                <a:cs typeface="Microsoft Sans Serif"/>
              </a:rPr>
              <a:t> </a:t>
            </a:r>
            <a:r>
              <a:rPr sz="1700" dirty="0">
                <a:solidFill>
                  <a:srgbClr val="292929"/>
                </a:solidFill>
                <a:latin typeface="Microsoft Sans Serif"/>
                <a:cs typeface="Microsoft Sans Serif"/>
              </a:rPr>
              <a:t>in</a:t>
            </a:r>
            <a:r>
              <a:rPr sz="1700" spc="-30" dirty="0">
                <a:solidFill>
                  <a:srgbClr val="292929"/>
                </a:solidFill>
                <a:latin typeface="Microsoft Sans Serif"/>
                <a:cs typeface="Microsoft Sans Serif"/>
              </a:rPr>
              <a:t> </a:t>
            </a:r>
            <a:r>
              <a:rPr sz="1700" spc="-10" dirty="0">
                <a:solidFill>
                  <a:srgbClr val="292929"/>
                </a:solidFill>
                <a:latin typeface="Microsoft Sans Serif"/>
                <a:cs typeface="Microsoft Sans Serif"/>
              </a:rPr>
              <a:t>screenshots</a:t>
            </a:r>
            <a:endParaRPr sz="1700" dirty="0">
              <a:latin typeface="Microsoft Sans Serif"/>
              <a:cs typeface="Microsoft Sans Serif"/>
            </a:endParaRPr>
          </a:p>
          <a:p>
            <a:pPr marL="697865" lvl="1" indent="-227965">
              <a:lnSpc>
                <a:spcPct val="100000"/>
              </a:lnSpc>
              <a:spcBef>
                <a:spcPts val="1055"/>
              </a:spcBef>
              <a:buChar char="-"/>
              <a:tabLst>
                <a:tab pos="697865" algn="l"/>
              </a:tabLst>
            </a:pPr>
            <a:r>
              <a:rPr sz="1700" spc="-35" dirty="0">
                <a:solidFill>
                  <a:srgbClr val="292929"/>
                </a:solidFill>
                <a:latin typeface="Microsoft Sans Serif"/>
                <a:cs typeface="Microsoft Sans Serif"/>
              </a:rPr>
              <a:t>Predictive</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Analytics</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result</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from</a:t>
            </a:r>
            <a:r>
              <a:rPr sz="1700" spc="-60" dirty="0">
                <a:solidFill>
                  <a:srgbClr val="292929"/>
                </a:solidFill>
                <a:latin typeface="Microsoft Sans Serif"/>
                <a:cs typeface="Microsoft Sans Serif"/>
              </a:rPr>
              <a:t> Machine</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Learning</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Lab</a:t>
            </a:r>
            <a:endParaRPr sz="1700" dirty="0">
              <a:latin typeface="Microsoft Sans Serif"/>
              <a:cs typeface="Microsoft Sans Serif"/>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2">
            <a:extLst>
              <a:ext uri="{FF2B5EF4-FFF2-40B4-BE49-F238E27FC236}">
                <a16:creationId xmlns:a16="http://schemas.microsoft.com/office/drawing/2014/main" id="{D45D783B-B2F0-3857-7726-8127301B20B1}"/>
              </a:ext>
            </a:extLst>
          </p:cNvPr>
          <p:cNvSpPr txBox="1"/>
          <p:nvPr/>
        </p:nvSpPr>
        <p:spPr>
          <a:xfrm>
            <a:off x="848751" y="1586484"/>
            <a:ext cx="9010650" cy="939800"/>
          </a:xfrm>
          <a:prstGeom prst="rect">
            <a:avLst/>
          </a:prstGeom>
        </p:spPr>
        <p:txBody>
          <a:bodyPr vert="horz" wrap="square" lIns="0" tIns="12700" rIns="0" bIns="0" rtlCol="0">
            <a:spAutoFit/>
          </a:bodyPr>
          <a:lstStyle/>
          <a:p>
            <a:pPr marL="12700" marR="5080">
              <a:lnSpc>
                <a:spcPct val="100000"/>
              </a:lnSpc>
              <a:spcBef>
                <a:spcPts val="100"/>
              </a:spcBef>
            </a:pPr>
            <a:r>
              <a:rPr sz="2000" spc="-235" dirty="0">
                <a:latin typeface="Microsoft Sans Serif"/>
                <a:cs typeface="Microsoft Sans Serif"/>
              </a:rPr>
              <a:t>We</a:t>
            </a:r>
            <a:r>
              <a:rPr sz="2000" spc="65" dirty="0">
                <a:latin typeface="Microsoft Sans Serif"/>
                <a:cs typeface="Microsoft Sans Serif"/>
              </a:rPr>
              <a:t> </a:t>
            </a:r>
            <a:r>
              <a:rPr sz="2000" spc="-35" dirty="0">
                <a:latin typeface="Microsoft Sans Serif"/>
                <a:cs typeface="Microsoft Sans Serif"/>
              </a:rPr>
              <a:t>used</a:t>
            </a:r>
            <a:r>
              <a:rPr sz="2000" spc="-90" dirty="0">
                <a:latin typeface="Microsoft Sans Serif"/>
                <a:cs typeface="Microsoft Sans Serif"/>
              </a:rPr>
              <a:t> </a:t>
            </a:r>
            <a:r>
              <a:rPr sz="2000" dirty="0">
                <a:latin typeface="Microsoft Sans Serif"/>
                <a:cs typeface="Microsoft Sans Serif"/>
              </a:rPr>
              <a:t>the</a:t>
            </a:r>
            <a:r>
              <a:rPr sz="2000" spc="-10" dirty="0">
                <a:latin typeface="Microsoft Sans Serif"/>
                <a:cs typeface="Microsoft Sans Serif"/>
              </a:rPr>
              <a:t> </a:t>
            </a:r>
            <a:r>
              <a:rPr sz="2925" b="1" spc="-60" baseline="1424" dirty="0">
                <a:latin typeface="Trebuchet MS"/>
                <a:cs typeface="Trebuchet MS"/>
              </a:rPr>
              <a:t>WHERE</a:t>
            </a:r>
            <a:r>
              <a:rPr sz="2925" b="1" spc="-97" baseline="1424" dirty="0">
                <a:latin typeface="Trebuchet MS"/>
                <a:cs typeface="Trebuchet MS"/>
              </a:rPr>
              <a:t> </a:t>
            </a:r>
            <a:r>
              <a:rPr sz="2000" spc="-75" dirty="0">
                <a:latin typeface="Microsoft Sans Serif"/>
                <a:cs typeface="Microsoft Sans Serif"/>
              </a:rPr>
              <a:t>clause</a:t>
            </a:r>
            <a:r>
              <a:rPr sz="2000" spc="-15" dirty="0">
                <a:latin typeface="Microsoft Sans Serif"/>
                <a:cs typeface="Microsoft Sans Serif"/>
              </a:rPr>
              <a:t> </a:t>
            </a:r>
            <a:r>
              <a:rPr sz="2000" dirty="0">
                <a:latin typeface="Microsoft Sans Serif"/>
                <a:cs typeface="Microsoft Sans Serif"/>
              </a:rPr>
              <a:t>to</a:t>
            </a:r>
            <a:r>
              <a:rPr sz="2000" spc="-10" dirty="0">
                <a:latin typeface="Microsoft Sans Serif"/>
                <a:cs typeface="Microsoft Sans Serif"/>
              </a:rPr>
              <a:t> </a:t>
            </a:r>
            <a:r>
              <a:rPr sz="2000" dirty="0">
                <a:latin typeface="Microsoft Sans Serif"/>
                <a:cs typeface="Microsoft Sans Serif"/>
              </a:rPr>
              <a:t>filter</a:t>
            </a:r>
            <a:r>
              <a:rPr sz="2000" spc="-10" dirty="0">
                <a:latin typeface="Microsoft Sans Serif"/>
                <a:cs typeface="Microsoft Sans Serif"/>
              </a:rPr>
              <a:t> </a:t>
            </a:r>
            <a:r>
              <a:rPr sz="2000" dirty="0">
                <a:latin typeface="Microsoft Sans Serif"/>
                <a:cs typeface="Microsoft Sans Serif"/>
              </a:rPr>
              <a:t>for</a:t>
            </a:r>
            <a:r>
              <a:rPr sz="2000" spc="-10" dirty="0">
                <a:latin typeface="Microsoft Sans Serif"/>
                <a:cs typeface="Microsoft Sans Serif"/>
              </a:rPr>
              <a:t> boosters </a:t>
            </a:r>
            <a:r>
              <a:rPr sz="2000" spc="-20" dirty="0">
                <a:latin typeface="Microsoft Sans Serif"/>
                <a:cs typeface="Microsoft Sans Serif"/>
              </a:rPr>
              <a:t>which</a:t>
            </a:r>
            <a:r>
              <a:rPr sz="2000" spc="-15" dirty="0">
                <a:latin typeface="Microsoft Sans Serif"/>
                <a:cs typeface="Microsoft Sans Serif"/>
              </a:rPr>
              <a:t> </a:t>
            </a:r>
            <a:r>
              <a:rPr sz="2000" spc="-85" dirty="0">
                <a:latin typeface="Microsoft Sans Serif"/>
                <a:cs typeface="Microsoft Sans Serif"/>
              </a:rPr>
              <a:t>have</a:t>
            </a:r>
            <a:r>
              <a:rPr sz="2000" spc="-10" dirty="0">
                <a:latin typeface="Microsoft Sans Serif"/>
                <a:cs typeface="Microsoft Sans Serif"/>
              </a:rPr>
              <a:t> </a:t>
            </a:r>
            <a:r>
              <a:rPr sz="2000" spc="-70" dirty="0">
                <a:latin typeface="Microsoft Sans Serif"/>
                <a:cs typeface="Microsoft Sans Serif"/>
              </a:rPr>
              <a:t>successfully</a:t>
            </a:r>
            <a:r>
              <a:rPr sz="2000" spc="-10" dirty="0">
                <a:latin typeface="Microsoft Sans Serif"/>
                <a:cs typeface="Microsoft Sans Serif"/>
              </a:rPr>
              <a:t> </a:t>
            </a:r>
            <a:r>
              <a:rPr sz="2000" spc="-20" dirty="0">
                <a:latin typeface="Microsoft Sans Serif"/>
                <a:cs typeface="Microsoft Sans Serif"/>
              </a:rPr>
              <a:t>landed</a:t>
            </a:r>
            <a:r>
              <a:rPr sz="2000" spc="-10" dirty="0">
                <a:latin typeface="Microsoft Sans Serif"/>
                <a:cs typeface="Microsoft Sans Serif"/>
              </a:rPr>
              <a:t> </a:t>
            </a:r>
            <a:r>
              <a:rPr sz="2000" spc="-25" dirty="0">
                <a:latin typeface="Microsoft Sans Serif"/>
                <a:cs typeface="Microsoft Sans Serif"/>
              </a:rPr>
              <a:t>on </a:t>
            </a:r>
            <a:r>
              <a:rPr sz="2000" dirty="0">
                <a:latin typeface="Microsoft Sans Serif"/>
                <a:cs typeface="Microsoft Sans Serif"/>
              </a:rPr>
              <a:t>drone</a:t>
            </a:r>
            <a:r>
              <a:rPr sz="2000" spc="-30" dirty="0">
                <a:latin typeface="Microsoft Sans Serif"/>
                <a:cs typeface="Microsoft Sans Serif"/>
              </a:rPr>
              <a:t> </a:t>
            </a:r>
            <a:r>
              <a:rPr sz="2000" dirty="0">
                <a:latin typeface="Microsoft Sans Serif"/>
                <a:cs typeface="Microsoft Sans Serif"/>
              </a:rPr>
              <a:t>ship</a:t>
            </a:r>
            <a:r>
              <a:rPr sz="2000" spc="-30" dirty="0">
                <a:latin typeface="Microsoft Sans Serif"/>
                <a:cs typeface="Microsoft Sans Serif"/>
              </a:rPr>
              <a:t> </a:t>
            </a:r>
            <a:r>
              <a:rPr sz="2000" dirty="0">
                <a:latin typeface="Microsoft Sans Serif"/>
                <a:cs typeface="Microsoft Sans Serif"/>
              </a:rPr>
              <a:t>and</a:t>
            </a:r>
            <a:r>
              <a:rPr sz="2000" spc="-30" dirty="0">
                <a:latin typeface="Microsoft Sans Serif"/>
                <a:cs typeface="Microsoft Sans Serif"/>
              </a:rPr>
              <a:t> </a:t>
            </a:r>
            <a:r>
              <a:rPr sz="2000" dirty="0">
                <a:latin typeface="Microsoft Sans Serif"/>
                <a:cs typeface="Microsoft Sans Serif"/>
              </a:rPr>
              <a:t>applied</a:t>
            </a:r>
            <a:r>
              <a:rPr sz="2000" spc="-25" dirty="0">
                <a:latin typeface="Microsoft Sans Serif"/>
                <a:cs typeface="Microsoft Sans Serif"/>
              </a:rPr>
              <a:t> </a:t>
            </a:r>
            <a:r>
              <a:rPr sz="2000" dirty="0">
                <a:latin typeface="Microsoft Sans Serif"/>
                <a:cs typeface="Microsoft Sans Serif"/>
              </a:rPr>
              <a:t>the</a:t>
            </a:r>
            <a:r>
              <a:rPr sz="2000" spc="-30" dirty="0">
                <a:latin typeface="Microsoft Sans Serif"/>
                <a:cs typeface="Microsoft Sans Serif"/>
              </a:rPr>
              <a:t> </a:t>
            </a:r>
            <a:r>
              <a:rPr sz="2925" b="1" baseline="1424" dirty="0">
                <a:latin typeface="Trebuchet MS"/>
                <a:cs typeface="Trebuchet MS"/>
              </a:rPr>
              <a:t>AND</a:t>
            </a:r>
            <a:r>
              <a:rPr sz="2925" b="1" spc="-120" baseline="1424" dirty="0">
                <a:latin typeface="Trebuchet MS"/>
                <a:cs typeface="Trebuchet MS"/>
              </a:rPr>
              <a:t> </a:t>
            </a:r>
            <a:r>
              <a:rPr sz="2000" dirty="0">
                <a:latin typeface="Microsoft Sans Serif"/>
                <a:cs typeface="Microsoft Sans Serif"/>
              </a:rPr>
              <a:t>condition</a:t>
            </a:r>
            <a:r>
              <a:rPr sz="2000" spc="-30" dirty="0">
                <a:latin typeface="Microsoft Sans Serif"/>
                <a:cs typeface="Microsoft Sans Serif"/>
              </a:rPr>
              <a:t> </a:t>
            </a:r>
            <a:r>
              <a:rPr sz="2000" dirty="0">
                <a:latin typeface="Microsoft Sans Serif"/>
                <a:cs typeface="Microsoft Sans Serif"/>
              </a:rPr>
              <a:t>to</a:t>
            </a:r>
            <a:r>
              <a:rPr sz="2000" spc="-30" dirty="0">
                <a:latin typeface="Microsoft Sans Serif"/>
                <a:cs typeface="Microsoft Sans Serif"/>
              </a:rPr>
              <a:t> </a:t>
            </a:r>
            <a:r>
              <a:rPr sz="2000" spc="-25" dirty="0">
                <a:latin typeface="Microsoft Sans Serif"/>
                <a:cs typeface="Microsoft Sans Serif"/>
              </a:rPr>
              <a:t>determine </a:t>
            </a:r>
            <a:r>
              <a:rPr sz="2000" spc="-85" dirty="0">
                <a:latin typeface="Microsoft Sans Serif"/>
                <a:cs typeface="Microsoft Sans Serif"/>
              </a:rPr>
              <a:t>successful</a:t>
            </a:r>
            <a:r>
              <a:rPr sz="2000" spc="-35" dirty="0">
                <a:latin typeface="Microsoft Sans Serif"/>
                <a:cs typeface="Microsoft Sans Serif"/>
              </a:rPr>
              <a:t> </a:t>
            </a:r>
            <a:r>
              <a:rPr sz="2000" spc="-10" dirty="0">
                <a:latin typeface="Microsoft Sans Serif"/>
                <a:cs typeface="Microsoft Sans Serif"/>
              </a:rPr>
              <a:t>landing</a:t>
            </a:r>
            <a:r>
              <a:rPr sz="2000" spc="-30" dirty="0">
                <a:latin typeface="Microsoft Sans Serif"/>
                <a:cs typeface="Microsoft Sans Serif"/>
              </a:rPr>
              <a:t> </a:t>
            </a:r>
            <a:r>
              <a:rPr sz="2000" spc="-20" dirty="0">
                <a:latin typeface="Microsoft Sans Serif"/>
                <a:cs typeface="Microsoft Sans Serif"/>
              </a:rPr>
              <a:t>with </a:t>
            </a:r>
            <a:r>
              <a:rPr sz="2000" spc="-30" dirty="0">
                <a:latin typeface="Microsoft Sans Serif"/>
                <a:cs typeface="Microsoft Sans Serif"/>
              </a:rPr>
              <a:t>payload</a:t>
            </a:r>
            <a:r>
              <a:rPr sz="2000" spc="-55" dirty="0">
                <a:latin typeface="Microsoft Sans Serif"/>
                <a:cs typeface="Microsoft Sans Serif"/>
              </a:rPr>
              <a:t> </a:t>
            </a:r>
            <a:r>
              <a:rPr sz="2000" spc="-110" dirty="0">
                <a:latin typeface="Microsoft Sans Serif"/>
                <a:cs typeface="Microsoft Sans Serif"/>
              </a:rPr>
              <a:t>mass</a:t>
            </a:r>
            <a:r>
              <a:rPr sz="2000" spc="-25" dirty="0">
                <a:latin typeface="Microsoft Sans Serif"/>
                <a:cs typeface="Microsoft Sans Serif"/>
              </a:rPr>
              <a:t> </a:t>
            </a:r>
            <a:r>
              <a:rPr sz="2000" spc="-20" dirty="0">
                <a:latin typeface="Microsoft Sans Serif"/>
                <a:cs typeface="Microsoft Sans Serif"/>
              </a:rPr>
              <a:t>greater</a:t>
            </a:r>
            <a:r>
              <a:rPr sz="2000" spc="-35" dirty="0">
                <a:latin typeface="Microsoft Sans Serif"/>
                <a:cs typeface="Microsoft Sans Serif"/>
              </a:rPr>
              <a:t> </a:t>
            </a:r>
            <a:r>
              <a:rPr sz="2000" dirty="0">
                <a:latin typeface="Microsoft Sans Serif"/>
                <a:cs typeface="Microsoft Sans Serif"/>
              </a:rPr>
              <a:t>than</a:t>
            </a:r>
            <a:r>
              <a:rPr sz="2000" spc="-40" dirty="0">
                <a:latin typeface="Microsoft Sans Serif"/>
                <a:cs typeface="Microsoft Sans Serif"/>
              </a:rPr>
              <a:t> </a:t>
            </a:r>
            <a:r>
              <a:rPr sz="2000" spc="85" dirty="0">
                <a:latin typeface="Microsoft Sans Serif"/>
                <a:cs typeface="Microsoft Sans Serif"/>
              </a:rPr>
              <a:t>4000</a:t>
            </a:r>
            <a:r>
              <a:rPr sz="2000" spc="-35" dirty="0">
                <a:latin typeface="Microsoft Sans Serif"/>
                <a:cs typeface="Microsoft Sans Serif"/>
              </a:rPr>
              <a:t> </a:t>
            </a:r>
            <a:r>
              <a:rPr sz="2000" dirty="0">
                <a:latin typeface="Microsoft Sans Serif"/>
                <a:cs typeface="Microsoft Sans Serif"/>
              </a:rPr>
              <a:t>but</a:t>
            </a:r>
            <a:r>
              <a:rPr sz="2000" spc="-35" dirty="0">
                <a:latin typeface="Microsoft Sans Serif"/>
                <a:cs typeface="Microsoft Sans Serif"/>
              </a:rPr>
              <a:t> </a:t>
            </a:r>
            <a:r>
              <a:rPr sz="2000" spc="-60" dirty="0">
                <a:latin typeface="Microsoft Sans Serif"/>
                <a:cs typeface="Microsoft Sans Serif"/>
              </a:rPr>
              <a:t>less</a:t>
            </a:r>
            <a:r>
              <a:rPr sz="2000" spc="-35" dirty="0">
                <a:latin typeface="Microsoft Sans Serif"/>
                <a:cs typeface="Microsoft Sans Serif"/>
              </a:rPr>
              <a:t> </a:t>
            </a:r>
            <a:r>
              <a:rPr sz="2000" dirty="0">
                <a:latin typeface="Microsoft Sans Serif"/>
                <a:cs typeface="Microsoft Sans Serif"/>
              </a:rPr>
              <a:t>than</a:t>
            </a:r>
            <a:r>
              <a:rPr sz="2000" spc="-40" dirty="0">
                <a:latin typeface="Microsoft Sans Serif"/>
                <a:cs typeface="Microsoft Sans Serif"/>
              </a:rPr>
              <a:t> </a:t>
            </a:r>
            <a:r>
              <a:rPr sz="2000" spc="65" dirty="0">
                <a:latin typeface="Microsoft Sans Serif"/>
                <a:cs typeface="Microsoft Sans Serif"/>
              </a:rPr>
              <a:t>6000</a:t>
            </a:r>
            <a:endParaRPr sz="2000" dirty="0">
              <a:latin typeface="Microsoft Sans Serif"/>
              <a:cs typeface="Microsoft Sans Serif"/>
            </a:endParaRPr>
          </a:p>
        </p:txBody>
      </p:sp>
      <p:pic>
        <p:nvPicPr>
          <p:cNvPr id="6" name="Picture 5">
            <a:extLst>
              <a:ext uri="{FF2B5EF4-FFF2-40B4-BE49-F238E27FC236}">
                <a16:creationId xmlns:a16="http://schemas.microsoft.com/office/drawing/2014/main" id="{053FB30C-CAC0-B6E9-94B6-49C3474393BA}"/>
              </a:ext>
            </a:extLst>
          </p:cNvPr>
          <p:cNvPicPr>
            <a:picLocks noChangeAspect="1"/>
          </p:cNvPicPr>
          <p:nvPr/>
        </p:nvPicPr>
        <p:blipFill>
          <a:blip r:embed="rId3"/>
          <a:stretch>
            <a:fillRect/>
          </a:stretch>
        </p:blipFill>
        <p:spPr>
          <a:xfrm>
            <a:off x="848751" y="2584254"/>
            <a:ext cx="10436860" cy="33833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2">
            <a:extLst>
              <a:ext uri="{FF2B5EF4-FFF2-40B4-BE49-F238E27FC236}">
                <a16:creationId xmlns:a16="http://schemas.microsoft.com/office/drawing/2014/main" id="{C01B78F6-76DB-F091-4AE6-5F603061FDCF}"/>
              </a:ext>
            </a:extLst>
          </p:cNvPr>
          <p:cNvSpPr txBox="1"/>
          <p:nvPr/>
        </p:nvSpPr>
        <p:spPr>
          <a:xfrm>
            <a:off x="916939" y="1437132"/>
            <a:ext cx="9627870" cy="961802"/>
          </a:xfrm>
          <a:prstGeom prst="rect">
            <a:avLst/>
          </a:prstGeom>
        </p:spPr>
        <p:txBody>
          <a:bodyPr vert="horz" wrap="square" lIns="0" tIns="12700" rIns="0" bIns="0" rtlCol="0">
            <a:spAutoFit/>
          </a:bodyPr>
          <a:lstStyle/>
          <a:p>
            <a:pPr marL="12700">
              <a:lnSpc>
                <a:spcPct val="100000"/>
              </a:lnSpc>
              <a:spcBef>
                <a:spcPts val="100"/>
              </a:spcBef>
            </a:pPr>
            <a:r>
              <a:rPr sz="2000" spc="-235" dirty="0">
                <a:latin typeface="Microsoft Sans Serif"/>
                <a:cs typeface="Microsoft Sans Serif"/>
              </a:rPr>
              <a:t>We</a:t>
            </a:r>
            <a:r>
              <a:rPr sz="2000" spc="65" dirty="0">
                <a:latin typeface="Microsoft Sans Serif"/>
                <a:cs typeface="Microsoft Sans Serif"/>
              </a:rPr>
              <a:t> </a:t>
            </a:r>
            <a:r>
              <a:rPr sz="2000" spc="-35" dirty="0">
                <a:latin typeface="Microsoft Sans Serif"/>
                <a:cs typeface="Microsoft Sans Serif"/>
              </a:rPr>
              <a:t>used</a:t>
            </a:r>
            <a:r>
              <a:rPr sz="2000" spc="-55" dirty="0">
                <a:latin typeface="Microsoft Sans Serif"/>
                <a:cs typeface="Microsoft Sans Serif"/>
              </a:rPr>
              <a:t> </a:t>
            </a:r>
            <a:r>
              <a:rPr sz="2000" spc="-20" dirty="0">
                <a:latin typeface="Microsoft Sans Serif"/>
                <a:cs typeface="Microsoft Sans Serif"/>
              </a:rPr>
              <a:t>wildcard</a:t>
            </a:r>
            <a:r>
              <a:rPr sz="2000" spc="5" dirty="0">
                <a:latin typeface="Microsoft Sans Serif"/>
                <a:cs typeface="Microsoft Sans Serif"/>
              </a:rPr>
              <a:t> </a:t>
            </a:r>
            <a:r>
              <a:rPr sz="2000" spc="-10" dirty="0">
                <a:latin typeface="Microsoft Sans Serif"/>
                <a:cs typeface="Microsoft Sans Serif"/>
              </a:rPr>
              <a:t>like</a:t>
            </a:r>
            <a:r>
              <a:rPr sz="2000" spc="5" dirty="0">
                <a:latin typeface="Microsoft Sans Serif"/>
                <a:cs typeface="Microsoft Sans Serif"/>
              </a:rPr>
              <a:t> </a:t>
            </a:r>
            <a:r>
              <a:rPr sz="2000" dirty="0">
                <a:latin typeface="Microsoft Sans Serif"/>
                <a:cs typeface="Microsoft Sans Serif"/>
              </a:rPr>
              <a:t>‘%’</a:t>
            </a:r>
            <a:r>
              <a:rPr sz="2000" spc="10" dirty="0">
                <a:latin typeface="Microsoft Sans Serif"/>
                <a:cs typeface="Microsoft Sans Serif"/>
              </a:rPr>
              <a:t> </a:t>
            </a:r>
            <a:r>
              <a:rPr sz="2000" dirty="0">
                <a:latin typeface="Microsoft Sans Serif"/>
                <a:cs typeface="Microsoft Sans Serif"/>
              </a:rPr>
              <a:t>to</a:t>
            </a:r>
            <a:r>
              <a:rPr sz="2000" spc="5" dirty="0">
                <a:latin typeface="Microsoft Sans Serif"/>
                <a:cs typeface="Microsoft Sans Serif"/>
              </a:rPr>
              <a:t> </a:t>
            </a:r>
            <a:r>
              <a:rPr sz="2000" dirty="0">
                <a:latin typeface="Microsoft Sans Serif"/>
                <a:cs typeface="Microsoft Sans Serif"/>
              </a:rPr>
              <a:t>filter</a:t>
            </a:r>
            <a:r>
              <a:rPr sz="2000" spc="5" dirty="0">
                <a:latin typeface="Microsoft Sans Serif"/>
                <a:cs typeface="Microsoft Sans Serif"/>
              </a:rPr>
              <a:t> </a:t>
            </a:r>
            <a:r>
              <a:rPr sz="2000" dirty="0">
                <a:latin typeface="Microsoft Sans Serif"/>
                <a:cs typeface="Microsoft Sans Serif"/>
              </a:rPr>
              <a:t>for</a:t>
            </a:r>
            <a:r>
              <a:rPr sz="2000" spc="10" dirty="0">
                <a:latin typeface="Microsoft Sans Serif"/>
                <a:cs typeface="Microsoft Sans Serif"/>
              </a:rPr>
              <a:t> </a:t>
            </a:r>
            <a:r>
              <a:rPr sz="2925" b="1" spc="-60" baseline="1424" dirty="0">
                <a:latin typeface="Trebuchet MS"/>
                <a:cs typeface="Trebuchet MS"/>
              </a:rPr>
              <a:t>WHERE</a:t>
            </a:r>
            <a:r>
              <a:rPr sz="2925" b="1" spc="-75" baseline="1424" dirty="0">
                <a:latin typeface="Trebuchet MS"/>
                <a:cs typeface="Trebuchet MS"/>
              </a:rPr>
              <a:t> </a:t>
            </a:r>
            <a:r>
              <a:rPr sz="2000" spc="-60" dirty="0">
                <a:latin typeface="Microsoft Sans Serif"/>
                <a:cs typeface="Microsoft Sans Serif"/>
              </a:rPr>
              <a:t>MissionOutcome</a:t>
            </a:r>
            <a:r>
              <a:rPr sz="2000" spc="10" dirty="0">
                <a:latin typeface="Microsoft Sans Serif"/>
                <a:cs typeface="Microsoft Sans Serif"/>
              </a:rPr>
              <a:t> </a:t>
            </a:r>
            <a:r>
              <a:rPr sz="2000" spc="-75" dirty="0">
                <a:latin typeface="Microsoft Sans Serif"/>
                <a:cs typeface="Microsoft Sans Serif"/>
              </a:rPr>
              <a:t>was</a:t>
            </a:r>
            <a:r>
              <a:rPr sz="2000" spc="5" dirty="0">
                <a:latin typeface="Microsoft Sans Serif"/>
                <a:cs typeface="Microsoft Sans Serif"/>
              </a:rPr>
              <a:t> </a:t>
            </a:r>
            <a:r>
              <a:rPr sz="2000" dirty="0">
                <a:latin typeface="Microsoft Sans Serif"/>
                <a:cs typeface="Microsoft Sans Serif"/>
              </a:rPr>
              <a:t>a </a:t>
            </a:r>
            <a:r>
              <a:rPr sz="2000" spc="-114" dirty="0">
                <a:latin typeface="Microsoft Sans Serif"/>
                <a:cs typeface="Microsoft Sans Serif"/>
              </a:rPr>
              <a:t>success</a:t>
            </a:r>
            <a:r>
              <a:rPr sz="2000" spc="5" dirty="0">
                <a:latin typeface="Microsoft Sans Serif"/>
                <a:cs typeface="Microsoft Sans Serif"/>
              </a:rPr>
              <a:t> </a:t>
            </a:r>
            <a:r>
              <a:rPr sz="2000" dirty="0">
                <a:latin typeface="Microsoft Sans Serif"/>
                <a:cs typeface="Microsoft Sans Serif"/>
              </a:rPr>
              <a:t>or</a:t>
            </a:r>
            <a:r>
              <a:rPr sz="2000" spc="10" dirty="0">
                <a:latin typeface="Microsoft Sans Serif"/>
                <a:cs typeface="Microsoft Sans Serif"/>
              </a:rPr>
              <a:t> </a:t>
            </a:r>
            <a:r>
              <a:rPr sz="2000" dirty="0">
                <a:latin typeface="Microsoft Sans Serif"/>
                <a:cs typeface="Microsoft Sans Serif"/>
              </a:rPr>
              <a:t>a </a:t>
            </a:r>
            <a:r>
              <a:rPr sz="2000" spc="-10" dirty="0">
                <a:latin typeface="Microsoft Sans Serif"/>
                <a:cs typeface="Microsoft Sans Serif"/>
              </a:rPr>
              <a:t>failure</a:t>
            </a:r>
            <a:endParaRPr lang="en-IN" sz="2000" spc="-10" dirty="0">
              <a:latin typeface="Microsoft Sans Serif"/>
              <a:cs typeface="Microsoft Sans Serif"/>
            </a:endParaRPr>
          </a:p>
          <a:p>
            <a:pPr marL="12700">
              <a:lnSpc>
                <a:spcPct val="100000"/>
              </a:lnSpc>
              <a:spcBef>
                <a:spcPts val="100"/>
              </a:spcBef>
            </a:pPr>
            <a:r>
              <a:rPr lang="en-IN" sz="2000" spc="-10" dirty="0">
                <a:latin typeface="Microsoft Sans Serif"/>
                <a:cs typeface="Microsoft Sans Serif"/>
              </a:rPr>
              <a:t>Successful = 100</a:t>
            </a:r>
          </a:p>
          <a:p>
            <a:pPr marL="12700">
              <a:lnSpc>
                <a:spcPct val="100000"/>
              </a:lnSpc>
              <a:spcBef>
                <a:spcPts val="100"/>
              </a:spcBef>
            </a:pPr>
            <a:r>
              <a:rPr lang="en-IN" sz="2000" spc="-10" dirty="0">
                <a:latin typeface="Microsoft Sans Serif"/>
                <a:cs typeface="Microsoft Sans Serif"/>
              </a:rPr>
              <a:t>Unsuccessful = 1</a:t>
            </a:r>
            <a:r>
              <a:rPr sz="2000" spc="-10" dirty="0">
                <a:latin typeface="Microsoft Sans Serif"/>
                <a:cs typeface="Microsoft Sans Serif"/>
              </a:rPr>
              <a:t>.</a:t>
            </a:r>
            <a:endParaRPr sz="2000" dirty="0">
              <a:latin typeface="Microsoft Sans Serif"/>
              <a:cs typeface="Microsoft Sans Serif"/>
            </a:endParaRPr>
          </a:p>
        </p:txBody>
      </p:sp>
      <p:pic>
        <p:nvPicPr>
          <p:cNvPr id="7" name="Picture 6">
            <a:extLst>
              <a:ext uri="{FF2B5EF4-FFF2-40B4-BE49-F238E27FC236}">
                <a16:creationId xmlns:a16="http://schemas.microsoft.com/office/drawing/2014/main" id="{F4B92D61-98C4-A7A5-231D-EA750673908A}"/>
              </a:ext>
            </a:extLst>
          </p:cNvPr>
          <p:cNvPicPr>
            <a:picLocks noChangeAspect="1"/>
          </p:cNvPicPr>
          <p:nvPr/>
        </p:nvPicPr>
        <p:blipFill>
          <a:blip r:embed="rId3"/>
          <a:stretch>
            <a:fillRect/>
          </a:stretch>
        </p:blipFill>
        <p:spPr>
          <a:xfrm>
            <a:off x="770011" y="2528245"/>
            <a:ext cx="10248509" cy="33467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08194C8E-3992-B0AB-0057-AD1329ADAFA8}"/>
              </a:ext>
            </a:extLst>
          </p:cNvPr>
          <p:cNvSpPr txBox="1"/>
          <p:nvPr/>
        </p:nvSpPr>
        <p:spPr>
          <a:xfrm>
            <a:off x="9018206" y="1604771"/>
            <a:ext cx="2294255" cy="2159000"/>
          </a:xfrm>
          <a:prstGeom prst="rect">
            <a:avLst/>
          </a:prstGeom>
        </p:spPr>
        <p:txBody>
          <a:bodyPr vert="horz" wrap="square" lIns="0" tIns="12700" rIns="0" bIns="0" rtlCol="0">
            <a:spAutoFit/>
          </a:bodyPr>
          <a:lstStyle/>
          <a:p>
            <a:pPr marL="12700" marR="5080">
              <a:lnSpc>
                <a:spcPct val="100000"/>
              </a:lnSpc>
              <a:spcBef>
                <a:spcPts val="100"/>
              </a:spcBef>
            </a:pPr>
            <a:r>
              <a:rPr sz="2000" spc="-235" dirty="0">
                <a:latin typeface="Microsoft Sans Serif"/>
                <a:cs typeface="Microsoft Sans Serif"/>
              </a:rPr>
              <a:t>We</a:t>
            </a:r>
            <a:r>
              <a:rPr sz="2000" spc="65" dirty="0">
                <a:latin typeface="Microsoft Sans Serif"/>
                <a:cs typeface="Microsoft Sans Serif"/>
              </a:rPr>
              <a:t> </a:t>
            </a:r>
            <a:r>
              <a:rPr sz="2000" spc="-25" dirty="0">
                <a:latin typeface="Microsoft Sans Serif"/>
                <a:cs typeface="Microsoft Sans Serif"/>
              </a:rPr>
              <a:t>determined the </a:t>
            </a:r>
            <a:r>
              <a:rPr sz="2000" dirty="0">
                <a:latin typeface="Microsoft Sans Serif"/>
                <a:cs typeface="Microsoft Sans Serif"/>
              </a:rPr>
              <a:t>booster</a:t>
            </a:r>
            <a:r>
              <a:rPr sz="2000" spc="-10" dirty="0">
                <a:latin typeface="Microsoft Sans Serif"/>
                <a:cs typeface="Microsoft Sans Serif"/>
              </a:rPr>
              <a:t> </a:t>
            </a:r>
            <a:r>
              <a:rPr sz="2000" dirty="0">
                <a:latin typeface="Microsoft Sans Serif"/>
                <a:cs typeface="Microsoft Sans Serif"/>
              </a:rPr>
              <a:t>that</a:t>
            </a:r>
            <a:r>
              <a:rPr sz="2000" spc="-5" dirty="0">
                <a:latin typeface="Microsoft Sans Serif"/>
                <a:cs typeface="Microsoft Sans Serif"/>
              </a:rPr>
              <a:t> </a:t>
            </a:r>
            <a:r>
              <a:rPr sz="2000" spc="-20" dirty="0">
                <a:latin typeface="Microsoft Sans Serif"/>
                <a:cs typeface="Microsoft Sans Serif"/>
              </a:rPr>
              <a:t>have </a:t>
            </a:r>
            <a:r>
              <a:rPr sz="2000" spc="-25" dirty="0">
                <a:latin typeface="Microsoft Sans Serif"/>
                <a:cs typeface="Microsoft Sans Serif"/>
              </a:rPr>
              <a:t>carried</a:t>
            </a:r>
            <a:r>
              <a:rPr sz="2000" spc="-50" dirty="0">
                <a:latin typeface="Microsoft Sans Serif"/>
                <a:cs typeface="Microsoft Sans Serif"/>
              </a:rPr>
              <a:t> </a:t>
            </a:r>
            <a:r>
              <a:rPr sz="2000" dirty="0">
                <a:latin typeface="Microsoft Sans Serif"/>
                <a:cs typeface="Microsoft Sans Serif"/>
              </a:rPr>
              <a:t>the</a:t>
            </a:r>
            <a:r>
              <a:rPr sz="2000" spc="-50" dirty="0">
                <a:latin typeface="Microsoft Sans Serif"/>
                <a:cs typeface="Microsoft Sans Serif"/>
              </a:rPr>
              <a:t> </a:t>
            </a:r>
            <a:r>
              <a:rPr sz="2000" spc="-85" dirty="0">
                <a:latin typeface="Microsoft Sans Serif"/>
                <a:cs typeface="Microsoft Sans Serif"/>
              </a:rPr>
              <a:t>maximum </a:t>
            </a:r>
            <a:r>
              <a:rPr sz="2000" spc="-35" dirty="0">
                <a:latin typeface="Microsoft Sans Serif"/>
                <a:cs typeface="Microsoft Sans Serif"/>
              </a:rPr>
              <a:t>payload</a:t>
            </a:r>
            <a:r>
              <a:rPr sz="2000" spc="-85" dirty="0">
                <a:latin typeface="Microsoft Sans Serif"/>
                <a:cs typeface="Microsoft Sans Serif"/>
              </a:rPr>
              <a:t> </a:t>
            </a:r>
            <a:r>
              <a:rPr sz="2000" spc="-10" dirty="0">
                <a:latin typeface="Microsoft Sans Serif"/>
                <a:cs typeface="Microsoft Sans Serif"/>
              </a:rPr>
              <a:t>using</a:t>
            </a:r>
            <a:r>
              <a:rPr sz="2000" spc="-85" dirty="0">
                <a:latin typeface="Microsoft Sans Serif"/>
                <a:cs typeface="Microsoft Sans Serif"/>
              </a:rPr>
              <a:t> </a:t>
            </a:r>
            <a:r>
              <a:rPr sz="2000" spc="-50" dirty="0">
                <a:latin typeface="Microsoft Sans Serif"/>
                <a:cs typeface="Microsoft Sans Serif"/>
              </a:rPr>
              <a:t>a </a:t>
            </a:r>
            <a:r>
              <a:rPr sz="2000" spc="-30" dirty="0">
                <a:latin typeface="Microsoft Sans Serif"/>
                <a:cs typeface="Microsoft Sans Serif"/>
              </a:rPr>
              <a:t>subquery</a:t>
            </a:r>
            <a:r>
              <a:rPr sz="2000" spc="-20" dirty="0">
                <a:latin typeface="Microsoft Sans Serif"/>
                <a:cs typeface="Microsoft Sans Serif"/>
              </a:rPr>
              <a:t> </a:t>
            </a:r>
            <a:r>
              <a:rPr sz="2000" dirty="0">
                <a:latin typeface="Microsoft Sans Serif"/>
                <a:cs typeface="Microsoft Sans Serif"/>
              </a:rPr>
              <a:t>in</a:t>
            </a:r>
            <a:r>
              <a:rPr sz="2000" spc="-15" dirty="0">
                <a:latin typeface="Microsoft Sans Serif"/>
                <a:cs typeface="Microsoft Sans Serif"/>
              </a:rPr>
              <a:t> </a:t>
            </a:r>
            <a:r>
              <a:rPr sz="2000" spc="-25" dirty="0">
                <a:latin typeface="Microsoft Sans Serif"/>
                <a:cs typeface="Microsoft Sans Serif"/>
              </a:rPr>
              <a:t>the </a:t>
            </a:r>
            <a:r>
              <a:rPr sz="2925" b="1" spc="-60" baseline="1424" dirty="0">
                <a:latin typeface="Trebuchet MS"/>
                <a:cs typeface="Trebuchet MS"/>
              </a:rPr>
              <a:t>WHERE</a:t>
            </a:r>
            <a:r>
              <a:rPr sz="2925" b="1" spc="-150" baseline="1424" dirty="0">
                <a:latin typeface="Trebuchet MS"/>
                <a:cs typeface="Trebuchet MS"/>
              </a:rPr>
              <a:t> </a:t>
            </a:r>
            <a:r>
              <a:rPr sz="2000" spc="-75" dirty="0">
                <a:latin typeface="Microsoft Sans Serif"/>
                <a:cs typeface="Microsoft Sans Serif"/>
              </a:rPr>
              <a:t>clause</a:t>
            </a:r>
            <a:r>
              <a:rPr sz="2000" spc="-45" dirty="0">
                <a:latin typeface="Microsoft Sans Serif"/>
                <a:cs typeface="Microsoft Sans Serif"/>
              </a:rPr>
              <a:t> </a:t>
            </a:r>
            <a:r>
              <a:rPr sz="2000" spc="-25" dirty="0">
                <a:latin typeface="Microsoft Sans Serif"/>
                <a:cs typeface="Microsoft Sans Serif"/>
              </a:rPr>
              <a:t>and </a:t>
            </a:r>
            <a:r>
              <a:rPr sz="2000" dirty="0">
                <a:latin typeface="Microsoft Sans Serif"/>
                <a:cs typeface="Microsoft Sans Serif"/>
              </a:rPr>
              <a:t>the</a:t>
            </a:r>
            <a:r>
              <a:rPr sz="2000" spc="-20" dirty="0">
                <a:latin typeface="Microsoft Sans Serif"/>
                <a:cs typeface="Microsoft Sans Serif"/>
              </a:rPr>
              <a:t> </a:t>
            </a:r>
            <a:r>
              <a:rPr sz="2925" b="1" spc="-60" baseline="1424" dirty="0">
                <a:latin typeface="Trebuchet MS"/>
                <a:cs typeface="Trebuchet MS"/>
              </a:rPr>
              <a:t>MAX()</a:t>
            </a:r>
            <a:r>
              <a:rPr sz="2925" b="1" spc="-104" baseline="1424" dirty="0">
                <a:latin typeface="Trebuchet MS"/>
                <a:cs typeface="Trebuchet MS"/>
              </a:rPr>
              <a:t> </a:t>
            </a:r>
            <a:r>
              <a:rPr sz="2000" spc="-10" dirty="0">
                <a:latin typeface="Microsoft Sans Serif"/>
                <a:cs typeface="Microsoft Sans Serif"/>
              </a:rPr>
              <a:t>function.</a:t>
            </a:r>
            <a:endParaRPr sz="2000" dirty="0">
              <a:latin typeface="Microsoft Sans Serif"/>
              <a:cs typeface="Microsoft Sans Serif"/>
            </a:endParaRPr>
          </a:p>
        </p:txBody>
      </p:sp>
      <p:pic>
        <p:nvPicPr>
          <p:cNvPr id="7" name="Picture 6">
            <a:extLst>
              <a:ext uri="{FF2B5EF4-FFF2-40B4-BE49-F238E27FC236}">
                <a16:creationId xmlns:a16="http://schemas.microsoft.com/office/drawing/2014/main" id="{AD7FF628-D99B-CAC6-78C1-37508764D7A6}"/>
              </a:ext>
            </a:extLst>
          </p:cNvPr>
          <p:cNvPicPr>
            <a:picLocks noChangeAspect="1"/>
          </p:cNvPicPr>
          <p:nvPr/>
        </p:nvPicPr>
        <p:blipFill>
          <a:blip r:embed="rId3"/>
          <a:stretch>
            <a:fillRect/>
          </a:stretch>
        </p:blipFill>
        <p:spPr>
          <a:xfrm>
            <a:off x="1170794" y="1372123"/>
            <a:ext cx="7543978" cy="47543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2">
            <a:extLst>
              <a:ext uri="{FF2B5EF4-FFF2-40B4-BE49-F238E27FC236}">
                <a16:creationId xmlns:a16="http://schemas.microsoft.com/office/drawing/2014/main" id="{0BC0DB95-287A-8D53-4207-C4FB14BC6358}"/>
              </a:ext>
            </a:extLst>
          </p:cNvPr>
          <p:cNvSpPr txBox="1"/>
          <p:nvPr/>
        </p:nvSpPr>
        <p:spPr>
          <a:xfrm>
            <a:off x="770011" y="1350264"/>
            <a:ext cx="10515600" cy="939800"/>
          </a:xfrm>
          <a:prstGeom prst="rect">
            <a:avLst/>
          </a:prstGeom>
        </p:spPr>
        <p:txBody>
          <a:bodyPr vert="horz" wrap="square" lIns="0" tIns="12700" rIns="0" bIns="0" rtlCol="0">
            <a:spAutoFit/>
          </a:bodyPr>
          <a:lstStyle/>
          <a:p>
            <a:pPr marL="12700" marR="5080">
              <a:lnSpc>
                <a:spcPct val="100000"/>
              </a:lnSpc>
              <a:spcBef>
                <a:spcPts val="100"/>
              </a:spcBef>
            </a:pPr>
            <a:r>
              <a:rPr sz="2000" spc="-235" dirty="0">
                <a:solidFill>
                  <a:srgbClr val="292929"/>
                </a:solidFill>
                <a:latin typeface="Microsoft Sans Serif"/>
                <a:cs typeface="Microsoft Sans Serif"/>
              </a:rPr>
              <a:t>We</a:t>
            </a:r>
            <a:r>
              <a:rPr sz="2000" spc="65" dirty="0">
                <a:solidFill>
                  <a:srgbClr val="292929"/>
                </a:solidFill>
                <a:latin typeface="Microsoft Sans Serif"/>
                <a:cs typeface="Microsoft Sans Serif"/>
              </a:rPr>
              <a:t> </a:t>
            </a:r>
            <a:r>
              <a:rPr sz="2000" spc="-35" dirty="0">
                <a:solidFill>
                  <a:srgbClr val="292929"/>
                </a:solidFill>
                <a:latin typeface="Microsoft Sans Serif"/>
                <a:cs typeface="Microsoft Sans Serif"/>
              </a:rPr>
              <a:t>used</a:t>
            </a:r>
            <a:r>
              <a:rPr sz="2000" spc="-100" dirty="0">
                <a:solidFill>
                  <a:srgbClr val="292929"/>
                </a:solidFill>
                <a:latin typeface="Microsoft Sans Serif"/>
                <a:cs typeface="Microsoft Sans Serif"/>
              </a:rPr>
              <a:t> </a:t>
            </a:r>
            <a:r>
              <a:rPr sz="2000" dirty="0">
                <a:solidFill>
                  <a:srgbClr val="292929"/>
                </a:solidFill>
                <a:latin typeface="Microsoft Sans Serif"/>
                <a:cs typeface="Microsoft Sans Serif"/>
              </a:rPr>
              <a:t>a</a:t>
            </a:r>
            <a:r>
              <a:rPr sz="2000" spc="-25" dirty="0">
                <a:solidFill>
                  <a:srgbClr val="292929"/>
                </a:solidFill>
                <a:latin typeface="Microsoft Sans Serif"/>
                <a:cs typeface="Microsoft Sans Serif"/>
              </a:rPr>
              <a:t> </a:t>
            </a:r>
            <a:r>
              <a:rPr sz="2000" spc="-35" dirty="0">
                <a:solidFill>
                  <a:srgbClr val="292929"/>
                </a:solidFill>
                <a:latin typeface="Microsoft Sans Serif"/>
                <a:cs typeface="Microsoft Sans Serif"/>
              </a:rPr>
              <a:t>combinations</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1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15" dirty="0">
                <a:solidFill>
                  <a:srgbClr val="292929"/>
                </a:solidFill>
                <a:latin typeface="Microsoft Sans Serif"/>
                <a:cs typeface="Microsoft Sans Serif"/>
              </a:rPr>
              <a:t> </a:t>
            </a:r>
            <a:r>
              <a:rPr sz="2925" b="1" spc="-60" baseline="1424" dirty="0">
                <a:solidFill>
                  <a:srgbClr val="292929"/>
                </a:solidFill>
                <a:latin typeface="Trebuchet MS"/>
                <a:cs typeface="Trebuchet MS"/>
              </a:rPr>
              <a:t>WHERE</a:t>
            </a:r>
            <a:r>
              <a:rPr sz="2925" b="1" spc="-104" baseline="1424" dirty="0">
                <a:solidFill>
                  <a:srgbClr val="292929"/>
                </a:solidFill>
                <a:latin typeface="Trebuchet MS"/>
                <a:cs typeface="Trebuchet MS"/>
              </a:rPr>
              <a:t> </a:t>
            </a:r>
            <a:r>
              <a:rPr sz="2000" spc="-80" dirty="0">
                <a:solidFill>
                  <a:srgbClr val="292929"/>
                </a:solidFill>
                <a:latin typeface="Microsoft Sans Serif"/>
                <a:cs typeface="Microsoft Sans Serif"/>
              </a:rPr>
              <a:t>clause,</a:t>
            </a:r>
            <a:r>
              <a:rPr sz="2000" spc="-15" dirty="0">
                <a:solidFill>
                  <a:srgbClr val="292929"/>
                </a:solidFill>
                <a:latin typeface="Microsoft Sans Serif"/>
                <a:cs typeface="Microsoft Sans Serif"/>
              </a:rPr>
              <a:t> </a:t>
            </a:r>
            <a:r>
              <a:rPr sz="2925" b="1" spc="-67" baseline="1424" dirty="0">
                <a:solidFill>
                  <a:srgbClr val="292929"/>
                </a:solidFill>
                <a:latin typeface="Trebuchet MS"/>
                <a:cs typeface="Trebuchet MS"/>
              </a:rPr>
              <a:t>LIKE</a:t>
            </a:r>
            <a:r>
              <a:rPr sz="2000" spc="-45" dirty="0">
                <a:solidFill>
                  <a:srgbClr val="292929"/>
                </a:solidFill>
                <a:latin typeface="Microsoft Sans Serif"/>
                <a:cs typeface="Microsoft Sans Serif"/>
              </a:rPr>
              <a:t>,</a:t>
            </a:r>
            <a:r>
              <a:rPr sz="2000" spc="-10" dirty="0">
                <a:solidFill>
                  <a:srgbClr val="292929"/>
                </a:solidFill>
                <a:latin typeface="Microsoft Sans Serif"/>
                <a:cs typeface="Microsoft Sans Serif"/>
              </a:rPr>
              <a:t> </a:t>
            </a:r>
            <a:r>
              <a:rPr sz="2925" b="1" baseline="1424" dirty="0">
                <a:solidFill>
                  <a:srgbClr val="292929"/>
                </a:solidFill>
                <a:latin typeface="Trebuchet MS"/>
                <a:cs typeface="Trebuchet MS"/>
              </a:rPr>
              <a:t>AND</a:t>
            </a:r>
            <a:r>
              <a:rPr sz="2000" dirty="0">
                <a:solidFill>
                  <a:srgbClr val="292929"/>
                </a:solidFill>
                <a:latin typeface="Microsoft Sans Serif"/>
                <a:cs typeface="Microsoft Sans Serif"/>
              </a:rPr>
              <a:t>,</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15" dirty="0">
                <a:solidFill>
                  <a:srgbClr val="292929"/>
                </a:solidFill>
                <a:latin typeface="Microsoft Sans Serif"/>
                <a:cs typeface="Microsoft Sans Serif"/>
              </a:rPr>
              <a:t> </a:t>
            </a:r>
            <a:r>
              <a:rPr sz="2925" b="1" spc="-15" baseline="1424" dirty="0">
                <a:solidFill>
                  <a:srgbClr val="292929"/>
                </a:solidFill>
                <a:latin typeface="Trebuchet MS"/>
                <a:cs typeface="Trebuchet MS"/>
              </a:rPr>
              <a:t>BETWEEN </a:t>
            </a:r>
            <a:r>
              <a:rPr sz="2000" spc="-10" dirty="0">
                <a:solidFill>
                  <a:srgbClr val="292929"/>
                </a:solidFill>
                <a:latin typeface="Microsoft Sans Serif"/>
                <a:cs typeface="Microsoft Sans Serif"/>
              </a:rPr>
              <a:t>conditions</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filter</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failed</a:t>
            </a:r>
            <a:r>
              <a:rPr sz="2000" spc="-20" dirty="0">
                <a:solidFill>
                  <a:srgbClr val="292929"/>
                </a:solidFill>
                <a:latin typeface="Microsoft Sans Serif"/>
                <a:cs typeface="Microsoft Sans Serif"/>
              </a:rPr>
              <a:t> </a:t>
            </a:r>
            <a:r>
              <a:rPr sz="2000" spc="-10" dirty="0">
                <a:solidFill>
                  <a:srgbClr val="292929"/>
                </a:solidFill>
                <a:latin typeface="Microsoft Sans Serif"/>
                <a:cs typeface="Microsoft Sans Serif"/>
              </a:rPr>
              <a:t>landing</a:t>
            </a:r>
            <a:r>
              <a:rPr sz="2000" spc="-20" dirty="0">
                <a:solidFill>
                  <a:srgbClr val="292929"/>
                </a:solidFill>
                <a:latin typeface="Microsoft Sans Serif"/>
                <a:cs typeface="Microsoft Sans Serif"/>
              </a:rPr>
              <a:t> </a:t>
            </a:r>
            <a:r>
              <a:rPr sz="2000" spc="-45" dirty="0">
                <a:solidFill>
                  <a:srgbClr val="292929"/>
                </a:solidFill>
                <a:latin typeface="Microsoft Sans Serif"/>
                <a:cs typeface="Microsoft Sans Serif"/>
              </a:rPr>
              <a:t>outcomes</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in</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drone</a:t>
            </a:r>
            <a:r>
              <a:rPr sz="2000" spc="-20" dirty="0">
                <a:solidFill>
                  <a:srgbClr val="292929"/>
                </a:solidFill>
                <a:latin typeface="Microsoft Sans Serif"/>
                <a:cs typeface="Microsoft Sans Serif"/>
              </a:rPr>
              <a:t> </a:t>
            </a:r>
            <a:r>
              <a:rPr sz="2000" spc="-45" dirty="0">
                <a:solidFill>
                  <a:srgbClr val="292929"/>
                </a:solidFill>
                <a:latin typeface="Microsoft Sans Serif"/>
                <a:cs typeface="Microsoft Sans Serif"/>
              </a:rPr>
              <a:t>ship,</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their</a:t>
            </a:r>
            <a:r>
              <a:rPr sz="2000" spc="-20" dirty="0">
                <a:solidFill>
                  <a:srgbClr val="292929"/>
                </a:solidFill>
                <a:latin typeface="Microsoft Sans Serif"/>
                <a:cs typeface="Microsoft Sans Serif"/>
              </a:rPr>
              <a:t> </a:t>
            </a:r>
            <a:r>
              <a:rPr sz="2000" spc="-10" dirty="0">
                <a:solidFill>
                  <a:srgbClr val="292929"/>
                </a:solidFill>
                <a:latin typeface="Microsoft Sans Serif"/>
                <a:cs typeface="Microsoft Sans Serif"/>
              </a:rPr>
              <a:t>booster </a:t>
            </a:r>
            <a:r>
              <a:rPr sz="2000" spc="-55" dirty="0">
                <a:solidFill>
                  <a:srgbClr val="292929"/>
                </a:solidFill>
                <a:latin typeface="Microsoft Sans Serif"/>
                <a:cs typeface="Microsoft Sans Serif"/>
              </a:rPr>
              <a:t>versions,</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50" dirty="0">
                <a:solidFill>
                  <a:srgbClr val="292929"/>
                </a:solidFill>
                <a:latin typeface="Microsoft Sans Serif"/>
                <a:cs typeface="Microsoft Sans Serif"/>
              </a:rPr>
              <a:t> launch </a:t>
            </a:r>
            <a:r>
              <a:rPr sz="2000" dirty="0">
                <a:solidFill>
                  <a:srgbClr val="292929"/>
                </a:solidFill>
                <a:latin typeface="Microsoft Sans Serif"/>
                <a:cs typeface="Microsoft Sans Serif"/>
              </a:rPr>
              <a:t>site</a:t>
            </a:r>
            <a:r>
              <a:rPr sz="2000" spc="-50" dirty="0">
                <a:solidFill>
                  <a:srgbClr val="292929"/>
                </a:solidFill>
                <a:latin typeface="Microsoft Sans Serif"/>
                <a:cs typeface="Microsoft Sans Serif"/>
              </a:rPr>
              <a:t> </a:t>
            </a:r>
            <a:r>
              <a:rPr sz="2000" spc="-95" dirty="0">
                <a:solidFill>
                  <a:srgbClr val="292929"/>
                </a:solidFill>
                <a:latin typeface="Microsoft Sans Serif"/>
                <a:cs typeface="Microsoft Sans Serif"/>
              </a:rPr>
              <a:t>names</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50" dirty="0">
                <a:solidFill>
                  <a:srgbClr val="292929"/>
                </a:solidFill>
                <a:latin typeface="Microsoft Sans Serif"/>
                <a:cs typeface="Microsoft Sans Serif"/>
              </a:rPr>
              <a:t> </a:t>
            </a:r>
            <a:r>
              <a:rPr sz="2000" spc="-60" dirty="0">
                <a:solidFill>
                  <a:srgbClr val="292929"/>
                </a:solidFill>
                <a:latin typeface="Microsoft Sans Serif"/>
                <a:cs typeface="Microsoft Sans Serif"/>
              </a:rPr>
              <a:t>year</a:t>
            </a:r>
            <a:r>
              <a:rPr sz="2000" spc="-50" dirty="0">
                <a:solidFill>
                  <a:srgbClr val="292929"/>
                </a:solidFill>
                <a:latin typeface="Microsoft Sans Serif"/>
                <a:cs typeface="Microsoft Sans Serif"/>
              </a:rPr>
              <a:t> </a:t>
            </a:r>
            <a:r>
              <a:rPr sz="2000" spc="65" dirty="0">
                <a:solidFill>
                  <a:srgbClr val="292929"/>
                </a:solidFill>
                <a:latin typeface="Microsoft Sans Serif"/>
                <a:cs typeface="Microsoft Sans Serif"/>
              </a:rPr>
              <a:t>2015</a:t>
            </a:r>
            <a:endParaRPr sz="2000" dirty="0">
              <a:latin typeface="Microsoft Sans Serif"/>
              <a:cs typeface="Microsoft Sans Serif"/>
            </a:endParaRPr>
          </a:p>
        </p:txBody>
      </p:sp>
      <p:pic>
        <p:nvPicPr>
          <p:cNvPr id="7" name="Picture 6">
            <a:extLst>
              <a:ext uri="{FF2B5EF4-FFF2-40B4-BE49-F238E27FC236}">
                <a16:creationId xmlns:a16="http://schemas.microsoft.com/office/drawing/2014/main" id="{651DFF59-0747-C860-6E1B-4D185A5F2F27}"/>
              </a:ext>
            </a:extLst>
          </p:cNvPr>
          <p:cNvPicPr>
            <a:picLocks noChangeAspect="1"/>
          </p:cNvPicPr>
          <p:nvPr/>
        </p:nvPicPr>
        <p:blipFill>
          <a:blip r:embed="rId3"/>
          <a:stretch>
            <a:fillRect/>
          </a:stretch>
        </p:blipFill>
        <p:spPr>
          <a:xfrm>
            <a:off x="1931492" y="2181107"/>
            <a:ext cx="7143928" cy="395342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2">
            <a:extLst>
              <a:ext uri="{FF2B5EF4-FFF2-40B4-BE49-F238E27FC236}">
                <a16:creationId xmlns:a16="http://schemas.microsoft.com/office/drawing/2014/main" id="{170299BD-93BD-7045-431D-EFE3B062EAA2}"/>
              </a:ext>
            </a:extLst>
          </p:cNvPr>
          <p:cNvSpPr txBox="1"/>
          <p:nvPr/>
        </p:nvSpPr>
        <p:spPr>
          <a:xfrm>
            <a:off x="8288299" y="1560067"/>
            <a:ext cx="3046095" cy="3436620"/>
          </a:xfrm>
          <a:prstGeom prst="rect">
            <a:avLst/>
          </a:prstGeom>
        </p:spPr>
        <p:txBody>
          <a:bodyPr vert="horz" wrap="square" lIns="0" tIns="40640" rIns="0" bIns="0" rtlCol="0">
            <a:spAutoFit/>
          </a:bodyPr>
          <a:lstStyle/>
          <a:p>
            <a:pPr marL="12700" marR="5080">
              <a:lnSpc>
                <a:spcPct val="89800"/>
              </a:lnSpc>
              <a:spcBef>
                <a:spcPts val="320"/>
              </a:spcBef>
            </a:pPr>
            <a:r>
              <a:rPr sz="1800" spc="-204" dirty="0">
                <a:latin typeface="Microsoft Sans Serif"/>
                <a:cs typeface="Microsoft Sans Serif"/>
              </a:rPr>
              <a:t>We</a:t>
            </a:r>
            <a:r>
              <a:rPr sz="1800" spc="55" dirty="0">
                <a:latin typeface="Microsoft Sans Serif"/>
                <a:cs typeface="Microsoft Sans Serif"/>
              </a:rPr>
              <a:t> </a:t>
            </a:r>
            <a:r>
              <a:rPr sz="1800" spc="-45" dirty="0">
                <a:latin typeface="Microsoft Sans Serif"/>
                <a:cs typeface="Microsoft Sans Serif"/>
              </a:rPr>
              <a:t>selected</a:t>
            </a:r>
            <a:r>
              <a:rPr sz="1800" spc="-75" dirty="0">
                <a:latin typeface="Microsoft Sans Serif"/>
                <a:cs typeface="Microsoft Sans Serif"/>
              </a:rPr>
              <a:t> </a:t>
            </a:r>
            <a:r>
              <a:rPr sz="1800" spc="-25" dirty="0">
                <a:latin typeface="Microsoft Sans Serif"/>
                <a:cs typeface="Microsoft Sans Serif"/>
              </a:rPr>
              <a:t>Landing</a:t>
            </a:r>
            <a:r>
              <a:rPr sz="1800" spc="-20" dirty="0">
                <a:latin typeface="Microsoft Sans Serif"/>
                <a:cs typeface="Microsoft Sans Serif"/>
              </a:rPr>
              <a:t> </a:t>
            </a:r>
            <a:r>
              <a:rPr sz="1800" spc="-50" dirty="0">
                <a:latin typeface="Microsoft Sans Serif"/>
                <a:cs typeface="Microsoft Sans Serif"/>
              </a:rPr>
              <a:t>outcomes </a:t>
            </a:r>
            <a:r>
              <a:rPr sz="1800" dirty="0">
                <a:latin typeface="Microsoft Sans Serif"/>
                <a:cs typeface="Microsoft Sans Serif"/>
              </a:rPr>
              <a:t>and</a:t>
            </a:r>
            <a:r>
              <a:rPr sz="1800" spc="-30" dirty="0">
                <a:latin typeface="Microsoft Sans Serif"/>
                <a:cs typeface="Microsoft Sans Serif"/>
              </a:rPr>
              <a:t> </a:t>
            </a:r>
            <a:r>
              <a:rPr sz="1800" dirty="0">
                <a:latin typeface="Microsoft Sans Serif"/>
                <a:cs typeface="Microsoft Sans Serif"/>
              </a:rPr>
              <a:t>the</a:t>
            </a:r>
            <a:r>
              <a:rPr sz="1800" spc="-25" dirty="0">
                <a:latin typeface="Microsoft Sans Serif"/>
                <a:cs typeface="Microsoft Sans Serif"/>
              </a:rPr>
              <a:t> </a:t>
            </a:r>
            <a:r>
              <a:rPr sz="1750" b="1" spc="-35" dirty="0">
                <a:latin typeface="Trebuchet MS"/>
                <a:cs typeface="Trebuchet MS"/>
              </a:rPr>
              <a:t>COUNT</a:t>
            </a:r>
            <a:r>
              <a:rPr sz="1750" b="1" spc="-70" dirty="0">
                <a:latin typeface="Trebuchet MS"/>
                <a:cs typeface="Trebuchet MS"/>
              </a:rPr>
              <a:t> </a:t>
            </a:r>
            <a:r>
              <a:rPr sz="1800" dirty="0">
                <a:latin typeface="Microsoft Sans Serif"/>
                <a:cs typeface="Microsoft Sans Serif"/>
              </a:rPr>
              <a:t>of</a:t>
            </a:r>
            <a:r>
              <a:rPr sz="1800" spc="165" dirty="0">
                <a:latin typeface="Microsoft Sans Serif"/>
                <a:cs typeface="Microsoft Sans Serif"/>
              </a:rPr>
              <a:t> </a:t>
            </a:r>
            <a:r>
              <a:rPr sz="1800" spc="-10" dirty="0">
                <a:latin typeface="Microsoft Sans Serif"/>
                <a:cs typeface="Microsoft Sans Serif"/>
              </a:rPr>
              <a:t>landing </a:t>
            </a:r>
            <a:r>
              <a:rPr sz="1800" spc="-45" dirty="0">
                <a:latin typeface="Microsoft Sans Serif"/>
                <a:cs typeface="Microsoft Sans Serif"/>
              </a:rPr>
              <a:t>outcomes</a:t>
            </a:r>
            <a:r>
              <a:rPr sz="1800" spc="-55" dirty="0">
                <a:latin typeface="Microsoft Sans Serif"/>
                <a:cs typeface="Microsoft Sans Serif"/>
              </a:rPr>
              <a:t> </a:t>
            </a:r>
            <a:r>
              <a:rPr sz="1800" dirty="0">
                <a:latin typeface="Microsoft Sans Serif"/>
                <a:cs typeface="Microsoft Sans Serif"/>
              </a:rPr>
              <a:t>from</a:t>
            </a:r>
            <a:r>
              <a:rPr sz="1800" spc="-55" dirty="0">
                <a:latin typeface="Microsoft Sans Serif"/>
                <a:cs typeface="Microsoft Sans Serif"/>
              </a:rPr>
              <a:t> </a:t>
            </a:r>
            <a:r>
              <a:rPr sz="1800" dirty="0">
                <a:latin typeface="Microsoft Sans Serif"/>
                <a:cs typeface="Microsoft Sans Serif"/>
              </a:rPr>
              <a:t>the</a:t>
            </a:r>
            <a:r>
              <a:rPr sz="1800" spc="-50" dirty="0">
                <a:latin typeface="Microsoft Sans Serif"/>
                <a:cs typeface="Microsoft Sans Serif"/>
              </a:rPr>
              <a:t> </a:t>
            </a:r>
            <a:r>
              <a:rPr sz="1800" dirty="0">
                <a:latin typeface="Microsoft Sans Serif"/>
                <a:cs typeface="Microsoft Sans Serif"/>
              </a:rPr>
              <a:t>data</a:t>
            </a:r>
            <a:r>
              <a:rPr sz="1800" spc="-50" dirty="0">
                <a:latin typeface="Microsoft Sans Serif"/>
                <a:cs typeface="Microsoft Sans Serif"/>
              </a:rPr>
              <a:t> </a:t>
            </a:r>
            <a:r>
              <a:rPr sz="1800" spc="-25" dirty="0">
                <a:latin typeface="Microsoft Sans Serif"/>
                <a:cs typeface="Microsoft Sans Serif"/>
              </a:rPr>
              <a:t>and </a:t>
            </a:r>
            <a:r>
              <a:rPr sz="1800" spc="-45" dirty="0">
                <a:latin typeface="Microsoft Sans Serif"/>
                <a:cs typeface="Microsoft Sans Serif"/>
              </a:rPr>
              <a:t>used</a:t>
            </a:r>
            <a:r>
              <a:rPr sz="1800" spc="-40" dirty="0">
                <a:latin typeface="Microsoft Sans Serif"/>
                <a:cs typeface="Microsoft Sans Serif"/>
              </a:rPr>
              <a:t> </a:t>
            </a:r>
            <a:r>
              <a:rPr sz="1800" dirty="0">
                <a:latin typeface="Microsoft Sans Serif"/>
                <a:cs typeface="Microsoft Sans Serif"/>
              </a:rPr>
              <a:t>the</a:t>
            </a:r>
            <a:r>
              <a:rPr sz="1800" spc="-35" dirty="0">
                <a:latin typeface="Microsoft Sans Serif"/>
                <a:cs typeface="Microsoft Sans Serif"/>
              </a:rPr>
              <a:t> </a:t>
            </a:r>
            <a:r>
              <a:rPr sz="1750" b="1" spc="-30" dirty="0">
                <a:latin typeface="Trebuchet MS"/>
                <a:cs typeface="Trebuchet MS"/>
              </a:rPr>
              <a:t>WHERE</a:t>
            </a:r>
            <a:r>
              <a:rPr sz="1750" b="1" spc="-75" dirty="0">
                <a:latin typeface="Trebuchet MS"/>
                <a:cs typeface="Trebuchet MS"/>
              </a:rPr>
              <a:t> </a:t>
            </a:r>
            <a:r>
              <a:rPr sz="1800" spc="-65" dirty="0">
                <a:latin typeface="Microsoft Sans Serif"/>
                <a:cs typeface="Microsoft Sans Serif"/>
              </a:rPr>
              <a:t>clause</a:t>
            </a:r>
            <a:r>
              <a:rPr sz="1800" spc="-35" dirty="0">
                <a:latin typeface="Microsoft Sans Serif"/>
                <a:cs typeface="Microsoft Sans Serif"/>
              </a:rPr>
              <a:t> </a:t>
            </a:r>
            <a:r>
              <a:rPr sz="1800" spc="-25" dirty="0">
                <a:latin typeface="Microsoft Sans Serif"/>
                <a:cs typeface="Microsoft Sans Serif"/>
              </a:rPr>
              <a:t>to</a:t>
            </a:r>
            <a:r>
              <a:rPr sz="1800" spc="500" dirty="0">
                <a:latin typeface="Microsoft Sans Serif"/>
                <a:cs typeface="Microsoft Sans Serif"/>
              </a:rPr>
              <a:t> </a:t>
            </a:r>
            <a:r>
              <a:rPr sz="1800" dirty="0">
                <a:latin typeface="Microsoft Sans Serif"/>
                <a:cs typeface="Microsoft Sans Serif"/>
              </a:rPr>
              <a:t>filter</a:t>
            </a:r>
            <a:r>
              <a:rPr sz="1800" spc="20" dirty="0">
                <a:latin typeface="Microsoft Sans Serif"/>
                <a:cs typeface="Microsoft Sans Serif"/>
              </a:rPr>
              <a:t> </a:t>
            </a:r>
            <a:r>
              <a:rPr sz="1800" dirty="0">
                <a:latin typeface="Microsoft Sans Serif"/>
                <a:cs typeface="Microsoft Sans Serif"/>
              </a:rPr>
              <a:t>for</a:t>
            </a:r>
            <a:r>
              <a:rPr sz="1800" spc="25" dirty="0">
                <a:latin typeface="Microsoft Sans Serif"/>
                <a:cs typeface="Microsoft Sans Serif"/>
              </a:rPr>
              <a:t> </a:t>
            </a:r>
            <a:r>
              <a:rPr sz="1800" spc="-10" dirty="0">
                <a:latin typeface="Microsoft Sans Serif"/>
                <a:cs typeface="Microsoft Sans Serif"/>
              </a:rPr>
              <a:t>landing</a:t>
            </a:r>
            <a:r>
              <a:rPr sz="1800" spc="20" dirty="0">
                <a:latin typeface="Microsoft Sans Serif"/>
                <a:cs typeface="Microsoft Sans Serif"/>
              </a:rPr>
              <a:t> </a:t>
            </a:r>
            <a:r>
              <a:rPr sz="1800" spc="-10" dirty="0">
                <a:latin typeface="Microsoft Sans Serif"/>
                <a:cs typeface="Microsoft Sans Serif"/>
              </a:rPr>
              <a:t>outcomes </a:t>
            </a:r>
            <a:r>
              <a:rPr sz="1750" b="1" spc="-35" dirty="0">
                <a:latin typeface="Trebuchet MS"/>
                <a:cs typeface="Trebuchet MS"/>
              </a:rPr>
              <a:t>BETWEEN</a:t>
            </a:r>
            <a:r>
              <a:rPr sz="1750" b="1" spc="-30" dirty="0">
                <a:latin typeface="Trebuchet MS"/>
                <a:cs typeface="Trebuchet MS"/>
              </a:rPr>
              <a:t> </a:t>
            </a:r>
            <a:r>
              <a:rPr sz="1800" spc="60" dirty="0">
                <a:latin typeface="Microsoft Sans Serif"/>
                <a:cs typeface="Microsoft Sans Serif"/>
              </a:rPr>
              <a:t>2010-</a:t>
            </a:r>
            <a:r>
              <a:rPr sz="1800" spc="50" dirty="0">
                <a:latin typeface="Microsoft Sans Serif"/>
                <a:cs typeface="Microsoft Sans Serif"/>
              </a:rPr>
              <a:t>06-</a:t>
            </a:r>
            <a:r>
              <a:rPr sz="1800" spc="80" dirty="0">
                <a:latin typeface="Microsoft Sans Serif"/>
                <a:cs typeface="Microsoft Sans Serif"/>
              </a:rPr>
              <a:t>04</a:t>
            </a:r>
            <a:r>
              <a:rPr sz="1800" spc="10" dirty="0">
                <a:latin typeface="Microsoft Sans Serif"/>
                <a:cs typeface="Microsoft Sans Serif"/>
              </a:rPr>
              <a:t> </a:t>
            </a:r>
            <a:r>
              <a:rPr sz="1800" spc="-25" dirty="0">
                <a:latin typeface="Microsoft Sans Serif"/>
                <a:cs typeface="Microsoft Sans Serif"/>
              </a:rPr>
              <a:t>to</a:t>
            </a:r>
            <a:endParaRPr sz="1800" dirty="0">
              <a:latin typeface="Microsoft Sans Serif"/>
              <a:cs typeface="Microsoft Sans Serif"/>
            </a:endParaRPr>
          </a:p>
          <a:p>
            <a:pPr marL="12700">
              <a:lnSpc>
                <a:spcPts val="1895"/>
              </a:lnSpc>
            </a:pPr>
            <a:r>
              <a:rPr sz="1800" spc="60" dirty="0">
                <a:latin typeface="Microsoft Sans Serif"/>
                <a:cs typeface="Microsoft Sans Serif"/>
              </a:rPr>
              <a:t>2010-</a:t>
            </a:r>
            <a:r>
              <a:rPr sz="1800" spc="50" dirty="0">
                <a:latin typeface="Microsoft Sans Serif"/>
                <a:cs typeface="Microsoft Sans Serif"/>
              </a:rPr>
              <a:t>03-</a:t>
            </a:r>
            <a:r>
              <a:rPr sz="1800" spc="-25" dirty="0">
                <a:latin typeface="Microsoft Sans Serif"/>
                <a:cs typeface="Microsoft Sans Serif"/>
              </a:rPr>
              <a:t>20.</a:t>
            </a:r>
            <a:endParaRPr sz="1800" dirty="0">
              <a:latin typeface="Microsoft Sans Serif"/>
              <a:cs typeface="Microsoft Sans Serif"/>
            </a:endParaRPr>
          </a:p>
          <a:p>
            <a:pPr marL="12700" marR="170815">
              <a:lnSpc>
                <a:spcPct val="89800"/>
              </a:lnSpc>
              <a:spcBef>
                <a:spcPts val="1465"/>
              </a:spcBef>
            </a:pPr>
            <a:r>
              <a:rPr sz="1800" spc="-204" dirty="0">
                <a:latin typeface="Microsoft Sans Serif"/>
                <a:cs typeface="Microsoft Sans Serif"/>
              </a:rPr>
              <a:t>We</a:t>
            </a:r>
            <a:r>
              <a:rPr sz="1800" spc="55" dirty="0">
                <a:latin typeface="Microsoft Sans Serif"/>
                <a:cs typeface="Microsoft Sans Serif"/>
              </a:rPr>
              <a:t> </a:t>
            </a:r>
            <a:r>
              <a:rPr sz="1800" dirty="0">
                <a:latin typeface="Microsoft Sans Serif"/>
                <a:cs typeface="Microsoft Sans Serif"/>
              </a:rPr>
              <a:t>applied</a:t>
            </a:r>
            <a:r>
              <a:rPr sz="1800" spc="-100" dirty="0">
                <a:latin typeface="Microsoft Sans Serif"/>
                <a:cs typeface="Microsoft Sans Serif"/>
              </a:rPr>
              <a:t> </a:t>
            </a:r>
            <a:r>
              <a:rPr sz="1800" dirty="0">
                <a:latin typeface="Microsoft Sans Serif"/>
                <a:cs typeface="Microsoft Sans Serif"/>
              </a:rPr>
              <a:t>the</a:t>
            </a:r>
            <a:r>
              <a:rPr sz="1800" spc="-20" dirty="0">
                <a:latin typeface="Microsoft Sans Serif"/>
                <a:cs typeface="Microsoft Sans Serif"/>
              </a:rPr>
              <a:t> </a:t>
            </a:r>
            <a:r>
              <a:rPr sz="1750" b="1" spc="-25" dirty="0">
                <a:latin typeface="Trebuchet MS"/>
                <a:cs typeface="Trebuchet MS"/>
              </a:rPr>
              <a:t>GROUP</a:t>
            </a:r>
            <a:r>
              <a:rPr sz="1750" b="1" spc="-60" dirty="0">
                <a:latin typeface="Trebuchet MS"/>
                <a:cs typeface="Trebuchet MS"/>
              </a:rPr>
              <a:t> </a:t>
            </a:r>
            <a:r>
              <a:rPr sz="1750" b="1" spc="-25" dirty="0">
                <a:latin typeface="Trebuchet MS"/>
                <a:cs typeface="Trebuchet MS"/>
              </a:rPr>
              <a:t>BY </a:t>
            </a:r>
            <a:r>
              <a:rPr sz="1800" spc="-65" dirty="0">
                <a:latin typeface="Microsoft Sans Serif"/>
                <a:cs typeface="Microsoft Sans Serif"/>
              </a:rPr>
              <a:t>clause</a:t>
            </a:r>
            <a:r>
              <a:rPr sz="1800" spc="20" dirty="0">
                <a:latin typeface="Microsoft Sans Serif"/>
                <a:cs typeface="Microsoft Sans Serif"/>
              </a:rPr>
              <a:t> </a:t>
            </a:r>
            <a:r>
              <a:rPr sz="1800" dirty="0">
                <a:latin typeface="Microsoft Sans Serif"/>
                <a:cs typeface="Microsoft Sans Serif"/>
              </a:rPr>
              <a:t>to</a:t>
            </a:r>
            <a:r>
              <a:rPr sz="1800" spc="15" dirty="0">
                <a:latin typeface="Microsoft Sans Serif"/>
                <a:cs typeface="Microsoft Sans Serif"/>
              </a:rPr>
              <a:t> </a:t>
            </a:r>
            <a:r>
              <a:rPr sz="1800" dirty="0">
                <a:latin typeface="Microsoft Sans Serif"/>
                <a:cs typeface="Microsoft Sans Serif"/>
              </a:rPr>
              <a:t>group</a:t>
            </a:r>
            <a:r>
              <a:rPr sz="1800" spc="20" dirty="0">
                <a:latin typeface="Microsoft Sans Serif"/>
                <a:cs typeface="Microsoft Sans Serif"/>
              </a:rPr>
              <a:t> </a:t>
            </a:r>
            <a:r>
              <a:rPr sz="1800" dirty="0">
                <a:latin typeface="Microsoft Sans Serif"/>
                <a:cs typeface="Microsoft Sans Serif"/>
              </a:rPr>
              <a:t>the</a:t>
            </a:r>
            <a:r>
              <a:rPr sz="1800" spc="20" dirty="0">
                <a:latin typeface="Microsoft Sans Serif"/>
                <a:cs typeface="Microsoft Sans Serif"/>
              </a:rPr>
              <a:t> </a:t>
            </a:r>
            <a:r>
              <a:rPr sz="1800" spc="-10" dirty="0">
                <a:latin typeface="Microsoft Sans Serif"/>
                <a:cs typeface="Microsoft Sans Serif"/>
              </a:rPr>
              <a:t>landing </a:t>
            </a:r>
            <a:r>
              <a:rPr sz="1800" spc="-45" dirty="0">
                <a:latin typeface="Microsoft Sans Serif"/>
                <a:cs typeface="Microsoft Sans Serif"/>
              </a:rPr>
              <a:t>outcomes </a:t>
            </a:r>
            <a:r>
              <a:rPr sz="1800" dirty="0">
                <a:latin typeface="Microsoft Sans Serif"/>
                <a:cs typeface="Microsoft Sans Serif"/>
              </a:rPr>
              <a:t>and</a:t>
            </a:r>
            <a:r>
              <a:rPr sz="1800" spc="-40" dirty="0">
                <a:latin typeface="Microsoft Sans Serif"/>
                <a:cs typeface="Microsoft Sans Serif"/>
              </a:rPr>
              <a:t> </a:t>
            </a:r>
            <a:r>
              <a:rPr sz="1800" dirty="0">
                <a:latin typeface="Microsoft Sans Serif"/>
                <a:cs typeface="Microsoft Sans Serif"/>
              </a:rPr>
              <a:t>the</a:t>
            </a:r>
            <a:r>
              <a:rPr sz="1800" spc="-40" dirty="0">
                <a:latin typeface="Microsoft Sans Serif"/>
                <a:cs typeface="Microsoft Sans Serif"/>
              </a:rPr>
              <a:t> </a:t>
            </a:r>
            <a:r>
              <a:rPr sz="1750" b="1" dirty="0">
                <a:latin typeface="Trebuchet MS"/>
                <a:cs typeface="Trebuchet MS"/>
              </a:rPr>
              <a:t>ORDER</a:t>
            </a:r>
            <a:r>
              <a:rPr sz="1750" b="1" spc="-75" dirty="0">
                <a:latin typeface="Trebuchet MS"/>
                <a:cs typeface="Trebuchet MS"/>
              </a:rPr>
              <a:t> </a:t>
            </a:r>
            <a:r>
              <a:rPr sz="1750" b="1" spc="-25" dirty="0">
                <a:latin typeface="Trebuchet MS"/>
                <a:cs typeface="Trebuchet MS"/>
              </a:rPr>
              <a:t>BY </a:t>
            </a:r>
            <a:r>
              <a:rPr sz="1800" spc="-65" dirty="0">
                <a:latin typeface="Microsoft Sans Serif"/>
                <a:cs typeface="Microsoft Sans Serif"/>
              </a:rPr>
              <a:t>clause</a:t>
            </a:r>
            <a:r>
              <a:rPr sz="1800" spc="5" dirty="0">
                <a:latin typeface="Microsoft Sans Serif"/>
                <a:cs typeface="Microsoft Sans Serif"/>
              </a:rPr>
              <a:t> </a:t>
            </a:r>
            <a:r>
              <a:rPr sz="1800" dirty="0">
                <a:latin typeface="Microsoft Sans Serif"/>
                <a:cs typeface="Microsoft Sans Serif"/>
              </a:rPr>
              <a:t>to order</a:t>
            </a:r>
            <a:r>
              <a:rPr sz="1800" spc="10" dirty="0">
                <a:latin typeface="Microsoft Sans Serif"/>
                <a:cs typeface="Microsoft Sans Serif"/>
              </a:rPr>
              <a:t> </a:t>
            </a:r>
            <a:r>
              <a:rPr sz="1800" dirty="0">
                <a:latin typeface="Microsoft Sans Serif"/>
                <a:cs typeface="Microsoft Sans Serif"/>
              </a:rPr>
              <a:t>the</a:t>
            </a:r>
            <a:r>
              <a:rPr sz="1800" spc="5" dirty="0">
                <a:latin typeface="Microsoft Sans Serif"/>
                <a:cs typeface="Microsoft Sans Serif"/>
              </a:rPr>
              <a:t> </a:t>
            </a:r>
            <a:r>
              <a:rPr sz="1800" spc="-10" dirty="0">
                <a:latin typeface="Microsoft Sans Serif"/>
                <a:cs typeface="Microsoft Sans Serif"/>
              </a:rPr>
              <a:t>grouped landing</a:t>
            </a:r>
            <a:r>
              <a:rPr sz="1800" spc="-55" dirty="0">
                <a:latin typeface="Microsoft Sans Serif"/>
                <a:cs typeface="Microsoft Sans Serif"/>
              </a:rPr>
              <a:t> </a:t>
            </a:r>
            <a:r>
              <a:rPr sz="1800" spc="-35" dirty="0">
                <a:latin typeface="Microsoft Sans Serif"/>
                <a:cs typeface="Microsoft Sans Serif"/>
              </a:rPr>
              <a:t>outcome</a:t>
            </a:r>
            <a:r>
              <a:rPr sz="1800" spc="-50" dirty="0">
                <a:latin typeface="Microsoft Sans Serif"/>
                <a:cs typeface="Microsoft Sans Serif"/>
              </a:rPr>
              <a:t> </a:t>
            </a:r>
            <a:r>
              <a:rPr sz="1800" spc="-25" dirty="0">
                <a:latin typeface="Microsoft Sans Serif"/>
                <a:cs typeface="Microsoft Sans Serif"/>
              </a:rPr>
              <a:t>in </a:t>
            </a:r>
            <a:r>
              <a:rPr sz="1800" spc="-45" dirty="0">
                <a:latin typeface="Microsoft Sans Serif"/>
                <a:cs typeface="Microsoft Sans Serif"/>
              </a:rPr>
              <a:t>descending</a:t>
            </a:r>
            <a:r>
              <a:rPr sz="1800" spc="-40" dirty="0">
                <a:latin typeface="Microsoft Sans Serif"/>
                <a:cs typeface="Microsoft Sans Serif"/>
              </a:rPr>
              <a:t> </a:t>
            </a:r>
            <a:r>
              <a:rPr sz="1800" spc="-10" dirty="0">
                <a:latin typeface="Microsoft Sans Serif"/>
                <a:cs typeface="Microsoft Sans Serif"/>
              </a:rPr>
              <a:t>order.</a:t>
            </a:r>
            <a:endParaRPr sz="1800" dirty="0">
              <a:latin typeface="Microsoft Sans Serif"/>
              <a:cs typeface="Microsoft Sans Serif"/>
            </a:endParaRPr>
          </a:p>
        </p:txBody>
      </p:sp>
      <p:pic>
        <p:nvPicPr>
          <p:cNvPr id="7" name="Picture 6">
            <a:extLst>
              <a:ext uri="{FF2B5EF4-FFF2-40B4-BE49-F238E27FC236}">
                <a16:creationId xmlns:a16="http://schemas.microsoft.com/office/drawing/2014/main" id="{E9C17FFE-867C-B468-CD4F-D110C0204888}"/>
              </a:ext>
            </a:extLst>
          </p:cNvPr>
          <p:cNvPicPr>
            <a:picLocks noChangeAspect="1"/>
          </p:cNvPicPr>
          <p:nvPr/>
        </p:nvPicPr>
        <p:blipFill>
          <a:blip r:embed="rId3"/>
          <a:stretch>
            <a:fillRect/>
          </a:stretch>
        </p:blipFill>
        <p:spPr>
          <a:xfrm>
            <a:off x="770010" y="1484956"/>
            <a:ext cx="7436729" cy="413860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40" dirty="0"/>
              <a:t>Location</a:t>
            </a:r>
            <a:r>
              <a:rPr lang="en-US" spc="-200" dirty="0"/>
              <a:t> </a:t>
            </a:r>
            <a:r>
              <a:rPr lang="en-US" spc="-25" dirty="0"/>
              <a:t>of</a:t>
            </a:r>
            <a:r>
              <a:rPr lang="en-US" dirty="0"/>
              <a:t>	all</a:t>
            </a:r>
            <a:r>
              <a:rPr lang="en-US" spc="-70" dirty="0"/>
              <a:t> </a:t>
            </a:r>
            <a:r>
              <a:rPr lang="en-US" dirty="0"/>
              <a:t>the</a:t>
            </a:r>
            <a:r>
              <a:rPr lang="en-US" spc="-65" dirty="0"/>
              <a:t> </a:t>
            </a:r>
            <a:r>
              <a:rPr lang="en-US" spc="-125" dirty="0"/>
              <a:t>Launch</a:t>
            </a:r>
            <a:r>
              <a:rPr lang="en-US" spc="-70" dirty="0"/>
              <a:t> </a:t>
            </a:r>
            <a:r>
              <a:rPr lang="en-US" spc="-114" dirty="0"/>
              <a:t>Sites</a:t>
            </a:r>
            <a:endParaRPr lang="en-US" dirty="0">
              <a:solidFill>
                <a:srgbClr val="0B49CB"/>
              </a:solidFill>
              <a:latin typeface="Abadi"/>
            </a:endParaRPr>
          </a:p>
        </p:txBody>
      </p:sp>
      <p:sp>
        <p:nvSpPr>
          <p:cNvPr id="4" name="object 2">
            <a:extLst>
              <a:ext uri="{FF2B5EF4-FFF2-40B4-BE49-F238E27FC236}">
                <a16:creationId xmlns:a16="http://schemas.microsoft.com/office/drawing/2014/main" id="{813A6CC9-171A-0725-BA41-EACB644FBB4A}"/>
              </a:ext>
            </a:extLst>
          </p:cNvPr>
          <p:cNvSpPr txBox="1"/>
          <p:nvPr/>
        </p:nvSpPr>
        <p:spPr>
          <a:xfrm>
            <a:off x="9125584" y="1727200"/>
            <a:ext cx="1680210" cy="1701800"/>
          </a:xfrm>
          <a:prstGeom prst="rect">
            <a:avLst/>
          </a:prstGeom>
        </p:spPr>
        <p:txBody>
          <a:bodyPr vert="horz" wrap="square" lIns="0" tIns="43180" rIns="0" bIns="0" rtlCol="0">
            <a:spAutoFit/>
          </a:bodyPr>
          <a:lstStyle/>
          <a:p>
            <a:pPr marL="12700" marR="5080">
              <a:lnSpc>
                <a:spcPct val="90000"/>
              </a:lnSpc>
              <a:spcBef>
                <a:spcPts val="340"/>
              </a:spcBef>
            </a:pPr>
            <a:r>
              <a:rPr sz="2000" dirty="0">
                <a:latin typeface="Calibri"/>
                <a:cs typeface="Calibri"/>
              </a:rPr>
              <a:t>We</a:t>
            </a:r>
            <a:r>
              <a:rPr sz="2000" spc="-50" dirty="0">
                <a:latin typeface="Calibri"/>
                <a:cs typeface="Calibri"/>
              </a:rPr>
              <a:t> </a:t>
            </a:r>
            <a:r>
              <a:rPr sz="2000" dirty="0">
                <a:latin typeface="Calibri"/>
                <a:cs typeface="Calibri"/>
              </a:rPr>
              <a:t>can</a:t>
            </a:r>
            <a:r>
              <a:rPr sz="2000" spc="-55" dirty="0">
                <a:latin typeface="Calibri"/>
                <a:cs typeface="Calibri"/>
              </a:rPr>
              <a:t> </a:t>
            </a:r>
            <a:r>
              <a:rPr sz="2000" dirty="0">
                <a:latin typeface="Calibri"/>
                <a:cs typeface="Calibri"/>
              </a:rPr>
              <a:t>see</a:t>
            </a:r>
            <a:r>
              <a:rPr sz="2000" spc="-50" dirty="0">
                <a:latin typeface="Calibri"/>
                <a:cs typeface="Calibri"/>
              </a:rPr>
              <a:t> </a:t>
            </a:r>
            <a:r>
              <a:rPr sz="2000" spc="-20" dirty="0">
                <a:latin typeface="Calibri"/>
                <a:cs typeface="Calibri"/>
              </a:rPr>
              <a:t>that </a:t>
            </a:r>
            <a:r>
              <a:rPr sz="2000" dirty="0">
                <a:latin typeface="Calibri"/>
                <a:cs typeface="Calibri"/>
              </a:rPr>
              <a:t>all</a:t>
            </a:r>
            <a:r>
              <a:rPr sz="2000" spc="-2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SpaceX </a:t>
            </a:r>
            <a:r>
              <a:rPr sz="2000" dirty="0">
                <a:latin typeface="Calibri"/>
                <a:cs typeface="Calibri"/>
              </a:rPr>
              <a:t>launch</a:t>
            </a:r>
            <a:r>
              <a:rPr sz="2000" spc="-55" dirty="0">
                <a:latin typeface="Calibri"/>
                <a:cs typeface="Calibri"/>
              </a:rPr>
              <a:t> </a:t>
            </a:r>
            <a:r>
              <a:rPr sz="2000" dirty="0">
                <a:latin typeface="Calibri"/>
                <a:cs typeface="Calibri"/>
              </a:rPr>
              <a:t>sites</a:t>
            </a:r>
            <a:r>
              <a:rPr sz="2000" spc="-50" dirty="0">
                <a:latin typeface="Calibri"/>
                <a:cs typeface="Calibri"/>
              </a:rPr>
              <a:t> </a:t>
            </a:r>
            <a:r>
              <a:rPr sz="2000" spc="-25" dirty="0">
                <a:latin typeface="Calibri"/>
                <a:cs typeface="Calibri"/>
              </a:rPr>
              <a:t>are </a:t>
            </a:r>
            <a:r>
              <a:rPr sz="2000" dirty="0">
                <a:latin typeface="Calibri"/>
                <a:cs typeface="Calibri"/>
              </a:rPr>
              <a:t>located</a:t>
            </a:r>
            <a:r>
              <a:rPr sz="2000" spc="-100" dirty="0">
                <a:latin typeface="Calibri"/>
                <a:cs typeface="Calibri"/>
              </a:rPr>
              <a:t> </a:t>
            </a:r>
            <a:r>
              <a:rPr sz="2000" spc="-10" dirty="0">
                <a:latin typeface="Calibri"/>
                <a:cs typeface="Calibri"/>
              </a:rPr>
              <a:t>inside </a:t>
            </a:r>
            <a:r>
              <a:rPr sz="2000" dirty="0">
                <a:latin typeface="Calibri"/>
                <a:cs typeface="Calibri"/>
              </a:rPr>
              <a:t>the</a:t>
            </a:r>
            <a:r>
              <a:rPr sz="2000" spc="-25" dirty="0">
                <a:latin typeface="Calibri"/>
                <a:cs typeface="Calibri"/>
              </a:rPr>
              <a:t> </a:t>
            </a:r>
            <a:r>
              <a:rPr sz="2000" spc="-10" dirty="0">
                <a:latin typeface="Calibri"/>
                <a:cs typeface="Calibri"/>
              </a:rPr>
              <a:t>United States</a:t>
            </a:r>
            <a:endParaRPr sz="2000" dirty="0">
              <a:latin typeface="Calibri"/>
              <a:cs typeface="Calibri"/>
            </a:endParaRPr>
          </a:p>
        </p:txBody>
      </p:sp>
      <p:pic>
        <p:nvPicPr>
          <p:cNvPr id="7" name="Picture 6">
            <a:extLst>
              <a:ext uri="{FF2B5EF4-FFF2-40B4-BE49-F238E27FC236}">
                <a16:creationId xmlns:a16="http://schemas.microsoft.com/office/drawing/2014/main" id="{02F50C08-BC42-6FB6-20CB-06A76C0E2C6E}"/>
              </a:ext>
            </a:extLst>
          </p:cNvPr>
          <p:cNvPicPr>
            <a:picLocks noChangeAspect="1"/>
          </p:cNvPicPr>
          <p:nvPr/>
        </p:nvPicPr>
        <p:blipFill>
          <a:blip r:embed="rId3"/>
          <a:stretch>
            <a:fillRect/>
          </a:stretch>
        </p:blipFill>
        <p:spPr>
          <a:xfrm>
            <a:off x="770011" y="1510284"/>
            <a:ext cx="8163370" cy="46047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105" dirty="0"/>
              <a:t>Markers </a:t>
            </a:r>
            <a:r>
              <a:rPr lang="en-US" spc="-40" dirty="0"/>
              <a:t>showing</a:t>
            </a:r>
            <a:r>
              <a:rPr lang="en-US" spc="-105" dirty="0"/>
              <a:t> </a:t>
            </a:r>
            <a:r>
              <a:rPr lang="en-US" spc="-80" dirty="0"/>
              <a:t>launch</a:t>
            </a:r>
            <a:r>
              <a:rPr lang="en-US" spc="-105" dirty="0"/>
              <a:t> </a:t>
            </a:r>
            <a:r>
              <a:rPr lang="en-US" spc="-40" dirty="0"/>
              <a:t>sites</a:t>
            </a:r>
            <a:r>
              <a:rPr lang="en-US" spc="-105" dirty="0"/>
              <a:t> </a:t>
            </a:r>
            <a:r>
              <a:rPr lang="en-US" dirty="0"/>
              <a:t>with</a:t>
            </a:r>
            <a:r>
              <a:rPr lang="en-US" spc="-105" dirty="0"/>
              <a:t> </a:t>
            </a:r>
            <a:r>
              <a:rPr lang="en-US" dirty="0"/>
              <a:t>color</a:t>
            </a:r>
            <a:r>
              <a:rPr lang="en-US" spc="-105" dirty="0"/>
              <a:t> </a:t>
            </a:r>
            <a:r>
              <a:rPr lang="en-US" spc="-10" dirty="0"/>
              <a:t>labels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154816D9-080E-82FA-2B54-23A3DB5E34D7}"/>
              </a:ext>
            </a:extLst>
          </p:cNvPr>
          <p:cNvPicPr>
            <a:picLocks noChangeAspect="1"/>
          </p:cNvPicPr>
          <p:nvPr/>
        </p:nvPicPr>
        <p:blipFill>
          <a:blip r:embed="rId3"/>
          <a:stretch>
            <a:fillRect/>
          </a:stretch>
        </p:blipFill>
        <p:spPr>
          <a:xfrm>
            <a:off x="2933537" y="1663609"/>
            <a:ext cx="6324925" cy="353078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125" dirty="0"/>
              <a:t>Launch</a:t>
            </a:r>
            <a:r>
              <a:rPr lang="en-US" spc="-50" dirty="0"/>
              <a:t> </a:t>
            </a:r>
            <a:r>
              <a:rPr lang="en-US" spc="-105" dirty="0"/>
              <a:t>Sites</a:t>
            </a:r>
            <a:r>
              <a:rPr lang="en-US" spc="-45" dirty="0"/>
              <a:t> </a:t>
            </a:r>
            <a:r>
              <a:rPr lang="en-US" spc="-100" dirty="0"/>
              <a:t>Distance</a:t>
            </a:r>
            <a:r>
              <a:rPr lang="en-US" spc="-50" dirty="0"/>
              <a:t> </a:t>
            </a:r>
            <a:r>
              <a:rPr lang="en-US" spc="60" dirty="0"/>
              <a:t>to</a:t>
            </a:r>
            <a:r>
              <a:rPr lang="en-US" spc="-50" dirty="0"/>
              <a:t> </a:t>
            </a:r>
            <a:r>
              <a:rPr lang="en-US" spc="-100" dirty="0"/>
              <a:t>Landmarks</a:t>
            </a:r>
            <a:endParaRPr lang="en-US" dirty="0">
              <a:solidFill>
                <a:srgbClr val="0B49CB"/>
              </a:solidFill>
              <a:latin typeface="Abadi"/>
            </a:endParaRPr>
          </a:p>
        </p:txBody>
      </p:sp>
      <p:grpSp>
        <p:nvGrpSpPr>
          <p:cNvPr id="2" name="object 2">
            <a:extLst>
              <a:ext uri="{FF2B5EF4-FFF2-40B4-BE49-F238E27FC236}">
                <a16:creationId xmlns:a16="http://schemas.microsoft.com/office/drawing/2014/main" id="{5B95879A-1B32-179B-2DAB-8B671D402537}"/>
              </a:ext>
            </a:extLst>
          </p:cNvPr>
          <p:cNvGrpSpPr/>
          <p:nvPr/>
        </p:nvGrpSpPr>
        <p:grpSpPr>
          <a:xfrm>
            <a:off x="722376" y="1356360"/>
            <a:ext cx="10354310" cy="4996180"/>
            <a:chOff x="722376" y="1356360"/>
            <a:chExt cx="10354310" cy="4996180"/>
          </a:xfrm>
        </p:grpSpPr>
        <p:pic>
          <p:nvPicPr>
            <p:cNvPr id="4" name="object 3">
              <a:extLst>
                <a:ext uri="{FF2B5EF4-FFF2-40B4-BE49-F238E27FC236}">
                  <a16:creationId xmlns:a16="http://schemas.microsoft.com/office/drawing/2014/main" id="{E1322F96-C677-4FE5-8ADD-85DAEAA42C98}"/>
                </a:ext>
              </a:extLst>
            </p:cNvPr>
            <p:cNvPicPr/>
            <p:nvPr/>
          </p:nvPicPr>
          <p:blipFill>
            <a:blip r:embed="rId4" cstate="print"/>
            <a:stretch>
              <a:fillRect/>
            </a:stretch>
          </p:blipFill>
          <p:spPr>
            <a:xfrm>
              <a:off x="722376" y="1423416"/>
              <a:ext cx="2785872" cy="4901184"/>
            </a:xfrm>
            <a:prstGeom prst="rect">
              <a:avLst/>
            </a:prstGeom>
          </p:spPr>
        </p:pic>
        <p:pic>
          <p:nvPicPr>
            <p:cNvPr id="6" name="object 4">
              <a:extLst>
                <a:ext uri="{FF2B5EF4-FFF2-40B4-BE49-F238E27FC236}">
                  <a16:creationId xmlns:a16="http://schemas.microsoft.com/office/drawing/2014/main" id="{D4BA6E6F-72FD-3C22-AF98-F9B257FAD18B}"/>
                </a:ext>
              </a:extLst>
            </p:cNvPr>
            <p:cNvPicPr/>
            <p:nvPr/>
          </p:nvPicPr>
          <p:blipFill>
            <a:blip r:embed="rId5" cstate="print"/>
            <a:stretch>
              <a:fillRect/>
            </a:stretch>
          </p:blipFill>
          <p:spPr>
            <a:xfrm>
              <a:off x="917754" y="1618500"/>
              <a:ext cx="2198902" cy="4314822"/>
            </a:xfrm>
            <a:prstGeom prst="rect">
              <a:avLst/>
            </a:prstGeom>
          </p:spPr>
        </p:pic>
        <p:pic>
          <p:nvPicPr>
            <p:cNvPr id="7" name="object 5">
              <a:extLst>
                <a:ext uri="{FF2B5EF4-FFF2-40B4-BE49-F238E27FC236}">
                  <a16:creationId xmlns:a16="http://schemas.microsoft.com/office/drawing/2014/main" id="{C13C02D6-3415-1932-FC65-2285BEE7ADE0}"/>
                </a:ext>
              </a:extLst>
            </p:cNvPr>
            <p:cNvPicPr/>
            <p:nvPr/>
          </p:nvPicPr>
          <p:blipFill>
            <a:blip r:embed="rId6" cstate="print"/>
            <a:stretch>
              <a:fillRect/>
            </a:stretch>
          </p:blipFill>
          <p:spPr>
            <a:xfrm>
              <a:off x="3090671" y="1423416"/>
              <a:ext cx="3380232" cy="2782824"/>
            </a:xfrm>
            <a:prstGeom prst="rect">
              <a:avLst/>
            </a:prstGeom>
          </p:spPr>
        </p:pic>
        <p:pic>
          <p:nvPicPr>
            <p:cNvPr id="9" name="object 6">
              <a:extLst>
                <a:ext uri="{FF2B5EF4-FFF2-40B4-BE49-F238E27FC236}">
                  <a16:creationId xmlns:a16="http://schemas.microsoft.com/office/drawing/2014/main" id="{36206A53-F738-F577-C4C4-280524D510EE}"/>
                </a:ext>
              </a:extLst>
            </p:cNvPr>
            <p:cNvPicPr/>
            <p:nvPr/>
          </p:nvPicPr>
          <p:blipFill>
            <a:blip r:embed="rId7" cstate="print"/>
            <a:stretch>
              <a:fillRect/>
            </a:stretch>
          </p:blipFill>
          <p:spPr>
            <a:xfrm>
              <a:off x="3286124" y="1618500"/>
              <a:ext cx="2793619" cy="2195512"/>
            </a:xfrm>
            <a:prstGeom prst="rect">
              <a:avLst/>
            </a:prstGeom>
          </p:spPr>
        </p:pic>
        <p:pic>
          <p:nvPicPr>
            <p:cNvPr id="10" name="object 7">
              <a:extLst>
                <a:ext uri="{FF2B5EF4-FFF2-40B4-BE49-F238E27FC236}">
                  <a16:creationId xmlns:a16="http://schemas.microsoft.com/office/drawing/2014/main" id="{E4F26B71-88DD-1547-5278-CA93A48C6187}"/>
                </a:ext>
              </a:extLst>
            </p:cNvPr>
            <p:cNvPicPr/>
            <p:nvPr/>
          </p:nvPicPr>
          <p:blipFill>
            <a:blip r:embed="rId8" cstate="print"/>
            <a:stretch>
              <a:fillRect/>
            </a:stretch>
          </p:blipFill>
          <p:spPr>
            <a:xfrm>
              <a:off x="8104632" y="1356360"/>
              <a:ext cx="2971800" cy="2849880"/>
            </a:xfrm>
            <a:prstGeom prst="rect">
              <a:avLst/>
            </a:prstGeom>
          </p:spPr>
        </p:pic>
        <p:pic>
          <p:nvPicPr>
            <p:cNvPr id="11" name="object 8">
              <a:extLst>
                <a:ext uri="{FF2B5EF4-FFF2-40B4-BE49-F238E27FC236}">
                  <a16:creationId xmlns:a16="http://schemas.microsoft.com/office/drawing/2014/main" id="{157F1799-4F72-0E1C-9BFA-D678549E90F1}"/>
                </a:ext>
              </a:extLst>
            </p:cNvPr>
            <p:cNvPicPr/>
            <p:nvPr/>
          </p:nvPicPr>
          <p:blipFill>
            <a:blip r:embed="rId9" cstate="print"/>
            <a:stretch>
              <a:fillRect/>
            </a:stretch>
          </p:blipFill>
          <p:spPr>
            <a:xfrm>
              <a:off x="8299640" y="1549958"/>
              <a:ext cx="2384399" cy="2264054"/>
            </a:xfrm>
            <a:prstGeom prst="rect">
              <a:avLst/>
            </a:prstGeom>
          </p:spPr>
        </p:pic>
        <p:pic>
          <p:nvPicPr>
            <p:cNvPr id="12" name="object 9">
              <a:extLst>
                <a:ext uri="{FF2B5EF4-FFF2-40B4-BE49-F238E27FC236}">
                  <a16:creationId xmlns:a16="http://schemas.microsoft.com/office/drawing/2014/main" id="{2F145E9F-0B36-49B5-3AA5-A6E45B57E00B}"/>
                </a:ext>
              </a:extLst>
            </p:cNvPr>
            <p:cNvPicPr/>
            <p:nvPr/>
          </p:nvPicPr>
          <p:blipFill>
            <a:blip r:embed="rId10" cstate="print"/>
            <a:stretch>
              <a:fillRect/>
            </a:stretch>
          </p:blipFill>
          <p:spPr>
            <a:xfrm>
              <a:off x="3090671" y="3703320"/>
              <a:ext cx="2679192" cy="2621280"/>
            </a:xfrm>
            <a:prstGeom prst="rect">
              <a:avLst/>
            </a:prstGeom>
          </p:spPr>
        </p:pic>
        <p:pic>
          <p:nvPicPr>
            <p:cNvPr id="13" name="object 10">
              <a:extLst>
                <a:ext uri="{FF2B5EF4-FFF2-40B4-BE49-F238E27FC236}">
                  <a16:creationId xmlns:a16="http://schemas.microsoft.com/office/drawing/2014/main" id="{ABFBCFA8-7848-B858-B776-21A2C2A1BF07}"/>
                </a:ext>
              </a:extLst>
            </p:cNvPr>
            <p:cNvPicPr/>
            <p:nvPr/>
          </p:nvPicPr>
          <p:blipFill>
            <a:blip r:embed="rId11" cstate="print"/>
            <a:stretch>
              <a:fillRect/>
            </a:stretch>
          </p:blipFill>
          <p:spPr>
            <a:xfrm>
              <a:off x="3286124" y="3899649"/>
              <a:ext cx="2091499" cy="2033673"/>
            </a:xfrm>
            <a:prstGeom prst="rect">
              <a:avLst/>
            </a:prstGeom>
          </p:spPr>
        </p:pic>
        <p:pic>
          <p:nvPicPr>
            <p:cNvPr id="14" name="object 11">
              <a:extLst>
                <a:ext uri="{FF2B5EF4-FFF2-40B4-BE49-F238E27FC236}">
                  <a16:creationId xmlns:a16="http://schemas.microsoft.com/office/drawing/2014/main" id="{E674786C-2505-DC7D-840B-54E5DFEF6964}"/>
                </a:ext>
              </a:extLst>
            </p:cNvPr>
            <p:cNvPicPr/>
            <p:nvPr/>
          </p:nvPicPr>
          <p:blipFill>
            <a:blip r:embed="rId12" cstate="print"/>
            <a:stretch>
              <a:fillRect/>
            </a:stretch>
          </p:blipFill>
          <p:spPr>
            <a:xfrm>
              <a:off x="6053328" y="1371600"/>
              <a:ext cx="2468879" cy="2834640"/>
            </a:xfrm>
            <a:prstGeom prst="rect">
              <a:avLst/>
            </a:prstGeom>
          </p:spPr>
        </p:pic>
        <p:pic>
          <p:nvPicPr>
            <p:cNvPr id="15" name="object 12">
              <a:extLst>
                <a:ext uri="{FF2B5EF4-FFF2-40B4-BE49-F238E27FC236}">
                  <a16:creationId xmlns:a16="http://schemas.microsoft.com/office/drawing/2014/main" id="{5620F9E5-558C-8A19-E81E-6E0EA43F1378}"/>
                </a:ext>
              </a:extLst>
            </p:cNvPr>
            <p:cNvPicPr/>
            <p:nvPr/>
          </p:nvPicPr>
          <p:blipFill>
            <a:blip r:embed="rId13" cstate="print"/>
            <a:stretch>
              <a:fillRect/>
            </a:stretch>
          </p:blipFill>
          <p:spPr>
            <a:xfrm>
              <a:off x="6249225" y="1566773"/>
              <a:ext cx="1880946" cy="2247239"/>
            </a:xfrm>
            <a:prstGeom prst="rect">
              <a:avLst/>
            </a:prstGeom>
          </p:spPr>
        </p:pic>
        <p:pic>
          <p:nvPicPr>
            <p:cNvPr id="16" name="object 13">
              <a:extLst>
                <a:ext uri="{FF2B5EF4-FFF2-40B4-BE49-F238E27FC236}">
                  <a16:creationId xmlns:a16="http://schemas.microsoft.com/office/drawing/2014/main" id="{5159CA6B-C463-72E8-9294-526865BEF3B7}"/>
                </a:ext>
              </a:extLst>
            </p:cNvPr>
            <p:cNvPicPr/>
            <p:nvPr/>
          </p:nvPicPr>
          <p:blipFill>
            <a:blip r:embed="rId14" cstate="print"/>
            <a:stretch>
              <a:fillRect/>
            </a:stretch>
          </p:blipFill>
          <p:spPr>
            <a:xfrm>
              <a:off x="5340096" y="3706367"/>
              <a:ext cx="5736336" cy="2645664"/>
            </a:xfrm>
            <a:prstGeom prst="rect">
              <a:avLst/>
            </a:prstGeom>
          </p:spPr>
        </p:pic>
        <p:pic>
          <p:nvPicPr>
            <p:cNvPr id="17" name="object 14">
              <a:extLst>
                <a:ext uri="{FF2B5EF4-FFF2-40B4-BE49-F238E27FC236}">
                  <a16:creationId xmlns:a16="http://schemas.microsoft.com/office/drawing/2014/main" id="{8FBEA60D-358D-0437-A8D7-9E29BFD3CDC2}"/>
                </a:ext>
              </a:extLst>
            </p:cNvPr>
            <p:cNvPicPr/>
            <p:nvPr/>
          </p:nvPicPr>
          <p:blipFill>
            <a:blip r:embed="rId15" cstate="print"/>
            <a:stretch>
              <a:fillRect/>
            </a:stretch>
          </p:blipFill>
          <p:spPr>
            <a:xfrm>
              <a:off x="5535053" y="3900353"/>
              <a:ext cx="5148986" cy="2058441"/>
            </a:xfrm>
            <a:prstGeom prst="rect">
              <a:avLst/>
            </a:prstGeom>
          </p:spPr>
        </p:pic>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object 4">
            <a:extLst>
              <a:ext uri="{FF2B5EF4-FFF2-40B4-BE49-F238E27FC236}">
                <a16:creationId xmlns:a16="http://schemas.microsoft.com/office/drawing/2014/main" id="{699C351C-2EA0-D527-E1FE-EE16EA2A945A}"/>
              </a:ext>
            </a:extLst>
          </p:cNvPr>
          <p:cNvSpPr txBox="1"/>
          <p:nvPr/>
        </p:nvSpPr>
        <p:spPr>
          <a:xfrm>
            <a:off x="906807" y="1618996"/>
            <a:ext cx="10578465" cy="4733219"/>
          </a:xfrm>
          <a:prstGeom prst="rect">
            <a:avLst/>
          </a:prstGeom>
        </p:spPr>
        <p:txBody>
          <a:bodyPr vert="horz" wrap="square" lIns="0" tIns="46355" rIns="0" bIns="0" rtlCol="0">
            <a:spAutoFit/>
          </a:bodyPr>
          <a:lstStyle/>
          <a:p>
            <a:pPr marL="12700" marR="5080" algn="just">
              <a:lnSpc>
                <a:spcPct val="90000"/>
              </a:lnSpc>
              <a:spcBef>
                <a:spcPts val="365"/>
              </a:spcBef>
            </a:pPr>
            <a:r>
              <a:rPr sz="2200" spc="-85" dirty="0">
                <a:solidFill>
                  <a:srgbClr val="292929"/>
                </a:solidFill>
                <a:latin typeface="Microsoft Sans Serif"/>
                <a:cs typeface="Microsoft Sans Serif"/>
              </a:rPr>
              <a:t>SpaceX</a:t>
            </a:r>
            <a:r>
              <a:rPr sz="2200" spc="145"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140"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140" dirty="0">
                <a:solidFill>
                  <a:srgbClr val="292929"/>
                </a:solidFill>
                <a:latin typeface="Microsoft Sans Serif"/>
                <a:cs typeface="Microsoft Sans Serif"/>
              </a:rPr>
              <a:t> </a:t>
            </a:r>
            <a:r>
              <a:rPr sz="2200" dirty="0">
                <a:solidFill>
                  <a:srgbClr val="292929"/>
                </a:solidFill>
                <a:latin typeface="Microsoft Sans Serif"/>
                <a:cs typeface="Microsoft Sans Serif"/>
              </a:rPr>
              <a:t>revolutionary</a:t>
            </a:r>
            <a:r>
              <a:rPr sz="2200" spc="150" dirty="0">
                <a:solidFill>
                  <a:srgbClr val="292929"/>
                </a:solidFill>
                <a:latin typeface="Microsoft Sans Serif"/>
                <a:cs typeface="Microsoft Sans Serif"/>
              </a:rPr>
              <a:t> </a:t>
            </a:r>
            <a:r>
              <a:rPr sz="2200" spc="-10" dirty="0">
                <a:solidFill>
                  <a:srgbClr val="292929"/>
                </a:solidFill>
                <a:latin typeface="Microsoft Sans Serif"/>
                <a:cs typeface="Microsoft Sans Serif"/>
              </a:rPr>
              <a:t>company</a:t>
            </a:r>
            <a:r>
              <a:rPr sz="2200" spc="145" dirty="0">
                <a:solidFill>
                  <a:srgbClr val="292929"/>
                </a:solidFill>
                <a:latin typeface="Microsoft Sans Serif"/>
                <a:cs typeface="Microsoft Sans Serif"/>
              </a:rPr>
              <a:t> </a:t>
            </a:r>
            <a:r>
              <a:rPr sz="2200" dirty="0">
                <a:solidFill>
                  <a:srgbClr val="292929"/>
                </a:solidFill>
                <a:latin typeface="Microsoft Sans Serif"/>
                <a:cs typeface="Microsoft Sans Serif"/>
              </a:rPr>
              <a:t>who</a:t>
            </a:r>
            <a:r>
              <a:rPr sz="2200" spc="145" dirty="0">
                <a:solidFill>
                  <a:srgbClr val="292929"/>
                </a:solidFill>
                <a:latin typeface="Microsoft Sans Serif"/>
                <a:cs typeface="Microsoft Sans Serif"/>
              </a:rPr>
              <a:t> </a:t>
            </a:r>
            <a:r>
              <a:rPr sz="2200" dirty="0">
                <a:solidFill>
                  <a:srgbClr val="292929"/>
                </a:solidFill>
                <a:latin typeface="Microsoft Sans Serif"/>
                <a:cs typeface="Microsoft Sans Serif"/>
              </a:rPr>
              <a:t>has</a:t>
            </a:r>
            <a:r>
              <a:rPr sz="2200" spc="145" dirty="0">
                <a:solidFill>
                  <a:srgbClr val="292929"/>
                </a:solidFill>
                <a:latin typeface="Microsoft Sans Serif"/>
                <a:cs typeface="Microsoft Sans Serif"/>
              </a:rPr>
              <a:t> </a:t>
            </a:r>
            <a:r>
              <a:rPr sz="2200" dirty="0">
                <a:solidFill>
                  <a:srgbClr val="292929"/>
                </a:solidFill>
                <a:latin typeface="Microsoft Sans Serif"/>
                <a:cs typeface="Microsoft Sans Serif"/>
              </a:rPr>
              <a:t>disrupt</a:t>
            </a:r>
            <a:r>
              <a:rPr sz="2200" spc="15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45" dirty="0">
                <a:solidFill>
                  <a:srgbClr val="292929"/>
                </a:solidFill>
                <a:latin typeface="Microsoft Sans Serif"/>
                <a:cs typeface="Microsoft Sans Serif"/>
              </a:rPr>
              <a:t> </a:t>
            </a:r>
            <a:r>
              <a:rPr sz="2200" spc="-10" dirty="0">
                <a:solidFill>
                  <a:srgbClr val="292929"/>
                </a:solidFill>
                <a:latin typeface="Microsoft Sans Serif"/>
                <a:cs typeface="Microsoft Sans Serif"/>
              </a:rPr>
              <a:t>space</a:t>
            </a:r>
            <a:r>
              <a:rPr sz="2200" spc="145" dirty="0">
                <a:solidFill>
                  <a:srgbClr val="292929"/>
                </a:solidFill>
                <a:latin typeface="Microsoft Sans Serif"/>
                <a:cs typeface="Microsoft Sans Serif"/>
              </a:rPr>
              <a:t> </a:t>
            </a:r>
            <a:r>
              <a:rPr sz="2200" dirty="0">
                <a:solidFill>
                  <a:srgbClr val="292929"/>
                </a:solidFill>
                <a:latin typeface="Microsoft Sans Serif"/>
                <a:cs typeface="Microsoft Sans Serif"/>
              </a:rPr>
              <a:t>industry</a:t>
            </a:r>
            <a:r>
              <a:rPr sz="2200" spc="145" dirty="0">
                <a:solidFill>
                  <a:srgbClr val="292929"/>
                </a:solidFill>
                <a:latin typeface="Microsoft Sans Serif"/>
                <a:cs typeface="Microsoft Sans Serif"/>
              </a:rPr>
              <a:t> </a:t>
            </a:r>
            <a:r>
              <a:rPr sz="2200" dirty="0">
                <a:solidFill>
                  <a:srgbClr val="292929"/>
                </a:solidFill>
                <a:latin typeface="Microsoft Sans Serif"/>
                <a:cs typeface="Microsoft Sans Serif"/>
              </a:rPr>
              <a:t>by</a:t>
            </a:r>
            <a:r>
              <a:rPr sz="2200" spc="150" dirty="0">
                <a:solidFill>
                  <a:srgbClr val="292929"/>
                </a:solidFill>
                <a:latin typeface="Microsoft Sans Serif"/>
                <a:cs typeface="Microsoft Sans Serif"/>
              </a:rPr>
              <a:t> </a:t>
            </a:r>
            <a:r>
              <a:rPr sz="2200" dirty="0">
                <a:solidFill>
                  <a:srgbClr val="292929"/>
                </a:solidFill>
                <a:latin typeface="Microsoft Sans Serif"/>
                <a:cs typeface="Microsoft Sans Serif"/>
              </a:rPr>
              <a:t>offering</a:t>
            </a:r>
            <a:r>
              <a:rPr sz="2200" spc="145" dirty="0">
                <a:solidFill>
                  <a:srgbClr val="292929"/>
                </a:solidFill>
                <a:latin typeface="Microsoft Sans Serif"/>
                <a:cs typeface="Microsoft Sans Serif"/>
              </a:rPr>
              <a:t> </a:t>
            </a:r>
            <a:r>
              <a:rPr sz="2200" spc="-50" dirty="0">
                <a:solidFill>
                  <a:srgbClr val="292929"/>
                </a:solidFill>
                <a:latin typeface="Microsoft Sans Serif"/>
                <a:cs typeface="Microsoft Sans Serif"/>
              </a:rPr>
              <a:t>a </a:t>
            </a:r>
            <a:r>
              <a:rPr sz="2200" dirty="0">
                <a:solidFill>
                  <a:srgbClr val="292929"/>
                </a:solidFill>
                <a:latin typeface="Microsoft Sans Serif"/>
                <a:cs typeface="Microsoft Sans Serif"/>
              </a:rPr>
              <a:t>rocket</a:t>
            </a:r>
            <a:r>
              <a:rPr sz="2200" spc="-5" dirty="0">
                <a:solidFill>
                  <a:srgbClr val="292929"/>
                </a:solidFill>
                <a:latin typeface="Microsoft Sans Serif"/>
                <a:cs typeface="Microsoft Sans Serif"/>
              </a:rPr>
              <a:t> </a:t>
            </a:r>
            <a:r>
              <a:rPr sz="2200" spc="-70" dirty="0">
                <a:solidFill>
                  <a:srgbClr val="292929"/>
                </a:solidFill>
                <a:latin typeface="Microsoft Sans Serif"/>
                <a:cs typeface="Microsoft Sans Serif"/>
              </a:rPr>
              <a:t>launches</a:t>
            </a:r>
            <a:r>
              <a:rPr sz="2200" spc="-5" dirty="0">
                <a:solidFill>
                  <a:srgbClr val="292929"/>
                </a:solidFill>
                <a:latin typeface="Microsoft Sans Serif"/>
                <a:cs typeface="Microsoft Sans Serif"/>
              </a:rPr>
              <a:t> </a:t>
            </a:r>
            <a:r>
              <a:rPr sz="2200" spc="-40" dirty="0">
                <a:solidFill>
                  <a:srgbClr val="292929"/>
                </a:solidFill>
                <a:latin typeface="Microsoft Sans Serif"/>
                <a:cs typeface="Microsoft Sans Serif"/>
              </a:rPr>
              <a:t>specifically</a:t>
            </a:r>
            <a:r>
              <a:rPr sz="2200" dirty="0">
                <a:solidFill>
                  <a:srgbClr val="292929"/>
                </a:solidFill>
                <a:latin typeface="Microsoft Sans Serif"/>
                <a:cs typeface="Microsoft Sans Serif"/>
              </a:rPr>
              <a:t> </a:t>
            </a:r>
            <a:r>
              <a:rPr sz="2200" spc="-40" dirty="0">
                <a:solidFill>
                  <a:srgbClr val="292929"/>
                </a:solidFill>
                <a:latin typeface="Microsoft Sans Serif"/>
                <a:cs typeface="Microsoft Sans Serif"/>
              </a:rPr>
              <a:t>Falcon</a:t>
            </a:r>
            <a:r>
              <a:rPr sz="2200" spc="-10" dirty="0">
                <a:solidFill>
                  <a:srgbClr val="292929"/>
                </a:solidFill>
                <a:latin typeface="Microsoft Sans Serif"/>
                <a:cs typeface="Microsoft Sans Serif"/>
              </a:rPr>
              <a:t> </a:t>
            </a:r>
            <a:r>
              <a:rPr sz="2200" spc="95" dirty="0">
                <a:solidFill>
                  <a:srgbClr val="292929"/>
                </a:solidFill>
                <a:latin typeface="Microsoft Sans Serif"/>
                <a:cs typeface="Microsoft Sans Serif"/>
              </a:rPr>
              <a:t>9</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as</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low</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as</a:t>
            </a:r>
            <a:r>
              <a:rPr sz="2200" spc="-5" dirty="0">
                <a:solidFill>
                  <a:srgbClr val="292929"/>
                </a:solidFill>
                <a:latin typeface="Microsoft Sans Serif"/>
                <a:cs typeface="Microsoft Sans Serif"/>
              </a:rPr>
              <a:t> </a:t>
            </a:r>
            <a:r>
              <a:rPr sz="2200" spc="95" dirty="0">
                <a:solidFill>
                  <a:srgbClr val="292929"/>
                </a:solidFill>
                <a:latin typeface="Microsoft Sans Serif"/>
                <a:cs typeface="Microsoft Sans Serif"/>
              </a:rPr>
              <a:t>62</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million dollars;</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while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other </a:t>
            </a:r>
            <a:r>
              <a:rPr sz="2200" spc="-10" dirty="0">
                <a:solidFill>
                  <a:srgbClr val="292929"/>
                </a:solidFill>
                <a:latin typeface="Microsoft Sans Serif"/>
                <a:cs typeface="Microsoft Sans Serif"/>
              </a:rPr>
              <a:t>providers </a:t>
            </a:r>
            <a:r>
              <a:rPr sz="2200" dirty="0">
                <a:solidFill>
                  <a:srgbClr val="292929"/>
                </a:solidFill>
                <a:latin typeface="Microsoft Sans Serif"/>
                <a:cs typeface="Microsoft Sans Serif"/>
              </a:rPr>
              <a:t>cost</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upward</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175" dirty="0">
                <a:solidFill>
                  <a:srgbClr val="292929"/>
                </a:solidFill>
                <a:latin typeface="Microsoft Sans Serif"/>
                <a:cs typeface="Microsoft Sans Serif"/>
              </a:rPr>
              <a:t>  </a:t>
            </a:r>
            <a:r>
              <a:rPr sz="2200" spc="90" dirty="0">
                <a:solidFill>
                  <a:srgbClr val="292929"/>
                </a:solidFill>
                <a:latin typeface="Microsoft Sans Serif"/>
                <a:cs typeface="Microsoft Sans Serif"/>
              </a:rPr>
              <a:t>165</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million</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dollar</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each.</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Most</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175" dirty="0">
                <a:solidFill>
                  <a:srgbClr val="292929"/>
                </a:solidFill>
                <a:latin typeface="Microsoft Sans Serif"/>
                <a:cs typeface="Microsoft Sans Serif"/>
              </a:rPr>
              <a:t>  </a:t>
            </a:r>
            <a:r>
              <a:rPr sz="2200" dirty="0">
                <a:solidFill>
                  <a:srgbClr val="292929"/>
                </a:solidFill>
                <a:latin typeface="Microsoft Sans Serif"/>
                <a:cs typeface="Microsoft Sans Serif"/>
              </a:rPr>
              <a:t>this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saving</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thanks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45" dirty="0">
                <a:solidFill>
                  <a:srgbClr val="292929"/>
                </a:solidFill>
                <a:latin typeface="Microsoft Sans Serif"/>
                <a:cs typeface="Microsoft Sans Serif"/>
              </a:rPr>
              <a:t>  </a:t>
            </a:r>
            <a:r>
              <a:rPr sz="2200" spc="-105" dirty="0">
                <a:solidFill>
                  <a:srgbClr val="292929"/>
                </a:solidFill>
                <a:latin typeface="Microsoft Sans Serif"/>
                <a:cs typeface="Microsoft Sans Serif"/>
              </a:rPr>
              <a:t>SpaceX </a:t>
            </a:r>
            <a:r>
              <a:rPr sz="2200" spc="-10" dirty="0">
                <a:solidFill>
                  <a:srgbClr val="292929"/>
                </a:solidFill>
                <a:latin typeface="Microsoft Sans Serif"/>
                <a:cs typeface="Microsoft Sans Serif"/>
              </a:rPr>
              <a:t>astounding</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idea</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reuse</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first</a:t>
            </a:r>
            <a:r>
              <a:rPr sz="2200" spc="70" dirty="0">
                <a:solidFill>
                  <a:srgbClr val="292929"/>
                </a:solidFill>
                <a:latin typeface="Microsoft Sans Serif"/>
                <a:cs typeface="Microsoft Sans Serif"/>
              </a:rPr>
              <a:t> </a:t>
            </a:r>
            <a:r>
              <a:rPr sz="2200" spc="-10" dirty="0">
                <a:solidFill>
                  <a:srgbClr val="292929"/>
                </a:solidFill>
                <a:latin typeface="Microsoft Sans Serif"/>
                <a:cs typeface="Microsoft Sans Serif"/>
              </a:rPr>
              <a:t>stage</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30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launch</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by</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re-</a:t>
            </a:r>
            <a:r>
              <a:rPr sz="2200" dirty="0">
                <a:solidFill>
                  <a:srgbClr val="292929"/>
                </a:solidFill>
                <a:latin typeface="Microsoft Sans Serif"/>
                <a:cs typeface="Microsoft Sans Serif"/>
              </a:rPr>
              <a:t>land</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rocket</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used </a:t>
            </a:r>
            <a:r>
              <a:rPr sz="2200" dirty="0">
                <a:solidFill>
                  <a:srgbClr val="292929"/>
                </a:solidFill>
                <a:latin typeface="Microsoft Sans Serif"/>
                <a:cs typeface="Microsoft Sans Serif"/>
              </a:rPr>
              <a:t>on</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next</a:t>
            </a:r>
            <a:r>
              <a:rPr sz="2200" spc="-20" dirty="0">
                <a:solidFill>
                  <a:srgbClr val="292929"/>
                </a:solidFill>
                <a:latin typeface="Microsoft Sans Serif"/>
                <a:cs typeface="Microsoft Sans Serif"/>
              </a:rPr>
              <a:t> </a:t>
            </a:r>
            <a:r>
              <a:rPr sz="2200" spc="-45" dirty="0">
                <a:solidFill>
                  <a:srgbClr val="292929"/>
                </a:solidFill>
                <a:latin typeface="Microsoft Sans Serif"/>
                <a:cs typeface="Microsoft Sans Serif"/>
              </a:rPr>
              <a:t>mission.</a:t>
            </a:r>
            <a:r>
              <a:rPr sz="2200" spc="-25" dirty="0">
                <a:solidFill>
                  <a:srgbClr val="292929"/>
                </a:solidFill>
                <a:latin typeface="Microsoft Sans Serif"/>
                <a:cs typeface="Microsoft Sans Serif"/>
              </a:rPr>
              <a:t> </a:t>
            </a:r>
            <a:r>
              <a:rPr sz="2200" spc="-50" dirty="0">
                <a:solidFill>
                  <a:srgbClr val="292929"/>
                </a:solidFill>
                <a:latin typeface="Microsoft Sans Serif"/>
                <a:cs typeface="Microsoft Sans Serif"/>
              </a:rPr>
              <a:t>Repeating</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this</a:t>
            </a:r>
            <a:r>
              <a:rPr sz="2200" spc="-20" dirty="0">
                <a:solidFill>
                  <a:srgbClr val="292929"/>
                </a:solidFill>
                <a:latin typeface="Microsoft Sans Serif"/>
                <a:cs typeface="Microsoft Sans Serif"/>
              </a:rPr>
              <a:t> </a:t>
            </a:r>
            <a:r>
              <a:rPr sz="2200" spc="-45" dirty="0">
                <a:solidFill>
                  <a:srgbClr val="292929"/>
                </a:solidFill>
                <a:latin typeface="Microsoft Sans Serif"/>
                <a:cs typeface="Microsoft Sans Serif"/>
              </a:rPr>
              <a:t>process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will</a:t>
            </a:r>
            <a:r>
              <a:rPr sz="2200" spc="-25" dirty="0">
                <a:solidFill>
                  <a:srgbClr val="292929"/>
                </a:solidFill>
                <a:latin typeface="Microsoft Sans Serif"/>
                <a:cs typeface="Microsoft Sans Serif"/>
              </a:rPr>
              <a:t> </a:t>
            </a:r>
            <a:r>
              <a:rPr sz="2200" spc="-90" dirty="0">
                <a:solidFill>
                  <a:srgbClr val="292929"/>
                </a:solidFill>
                <a:latin typeface="Microsoft Sans Serif"/>
                <a:cs typeface="Microsoft Sans Serif"/>
              </a:rPr>
              <a:t>make</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price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down</a:t>
            </a:r>
            <a:r>
              <a:rPr sz="2200" spc="-25" dirty="0">
                <a:solidFill>
                  <a:srgbClr val="292929"/>
                </a:solidFill>
                <a:latin typeface="Microsoft Sans Serif"/>
                <a:cs typeface="Microsoft Sans Serif"/>
              </a:rPr>
              <a:t> </a:t>
            </a:r>
            <a:r>
              <a:rPr sz="2200" spc="-50" dirty="0">
                <a:solidFill>
                  <a:srgbClr val="292929"/>
                </a:solidFill>
                <a:latin typeface="Microsoft Sans Serif"/>
                <a:cs typeface="Microsoft Sans Serif"/>
              </a:rPr>
              <a:t>even</a:t>
            </a:r>
            <a:r>
              <a:rPr sz="2200" spc="-25" dirty="0">
                <a:solidFill>
                  <a:srgbClr val="292929"/>
                </a:solidFill>
                <a:latin typeface="Microsoft Sans Serif"/>
                <a:cs typeface="Microsoft Sans Serif"/>
              </a:rPr>
              <a:t> </a:t>
            </a:r>
            <a:r>
              <a:rPr sz="2200" spc="-20" dirty="0">
                <a:solidFill>
                  <a:srgbClr val="292929"/>
                </a:solidFill>
                <a:latin typeface="Microsoft Sans Serif"/>
                <a:cs typeface="Microsoft Sans Serif"/>
              </a:rPr>
              <a:t>further.</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As</a:t>
            </a:r>
            <a:r>
              <a:rPr sz="2200" spc="-25" dirty="0">
                <a:solidFill>
                  <a:srgbClr val="292929"/>
                </a:solidFill>
                <a:latin typeface="Microsoft Sans Serif"/>
                <a:cs typeface="Microsoft Sans Serif"/>
              </a:rPr>
              <a:t> </a:t>
            </a:r>
            <a:r>
              <a:rPr sz="2200" spc="-50" dirty="0">
                <a:solidFill>
                  <a:srgbClr val="292929"/>
                </a:solidFill>
                <a:latin typeface="Microsoft Sans Serif"/>
                <a:cs typeface="Microsoft Sans Serif"/>
              </a:rPr>
              <a:t>a </a:t>
            </a:r>
            <a:r>
              <a:rPr sz="2200" dirty="0">
                <a:solidFill>
                  <a:srgbClr val="292929"/>
                </a:solidFill>
                <a:latin typeface="Microsoft Sans Serif"/>
                <a:cs typeface="Microsoft Sans Serif"/>
              </a:rPr>
              <a:t>data</a:t>
            </a:r>
            <a:r>
              <a:rPr sz="2200" spc="320" dirty="0">
                <a:solidFill>
                  <a:srgbClr val="292929"/>
                </a:solidFill>
                <a:latin typeface="Microsoft Sans Serif"/>
                <a:cs typeface="Microsoft Sans Serif"/>
              </a:rPr>
              <a:t> </a:t>
            </a:r>
            <a:r>
              <a:rPr sz="2200" dirty="0">
                <a:solidFill>
                  <a:srgbClr val="292929"/>
                </a:solidFill>
                <a:latin typeface="Microsoft Sans Serif"/>
                <a:cs typeface="Microsoft Sans Serif"/>
              </a:rPr>
              <a:t>scientist</a:t>
            </a:r>
            <a:r>
              <a:rPr sz="2200" spc="325"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330" dirty="0">
                <a:solidFill>
                  <a:srgbClr val="292929"/>
                </a:solidFill>
                <a:latin typeface="Microsoft Sans Serif"/>
                <a:cs typeface="Microsoft Sans Serif"/>
              </a:rPr>
              <a:t> </a:t>
            </a:r>
            <a:r>
              <a:rPr sz="2200" dirty="0">
                <a:solidFill>
                  <a:srgbClr val="292929"/>
                </a:solidFill>
                <a:latin typeface="Microsoft Sans Serif"/>
                <a:cs typeface="Microsoft Sans Serif"/>
              </a:rPr>
              <a:t>startup</a:t>
            </a:r>
            <a:r>
              <a:rPr sz="2200" spc="325" dirty="0">
                <a:solidFill>
                  <a:srgbClr val="292929"/>
                </a:solidFill>
                <a:latin typeface="Microsoft Sans Serif"/>
                <a:cs typeface="Microsoft Sans Serif"/>
              </a:rPr>
              <a:t> </a:t>
            </a:r>
            <a:r>
              <a:rPr sz="2200" dirty="0">
                <a:solidFill>
                  <a:srgbClr val="292929"/>
                </a:solidFill>
                <a:latin typeface="Microsoft Sans Serif"/>
                <a:cs typeface="Microsoft Sans Serif"/>
              </a:rPr>
              <a:t>rivaling</a:t>
            </a:r>
            <a:r>
              <a:rPr sz="2200" spc="325" dirty="0">
                <a:solidFill>
                  <a:srgbClr val="292929"/>
                </a:solidFill>
                <a:latin typeface="Microsoft Sans Serif"/>
                <a:cs typeface="Microsoft Sans Serif"/>
              </a:rPr>
              <a:t> </a:t>
            </a:r>
            <a:r>
              <a:rPr sz="2200" spc="-80" dirty="0">
                <a:solidFill>
                  <a:srgbClr val="292929"/>
                </a:solidFill>
                <a:latin typeface="Microsoft Sans Serif"/>
                <a:cs typeface="Microsoft Sans Serif"/>
              </a:rPr>
              <a:t>SpaceX,</a:t>
            </a:r>
            <a:r>
              <a:rPr sz="2200" spc="32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25" dirty="0">
                <a:solidFill>
                  <a:srgbClr val="292929"/>
                </a:solidFill>
                <a:latin typeface="Microsoft Sans Serif"/>
                <a:cs typeface="Microsoft Sans Serif"/>
              </a:rPr>
              <a:t> </a:t>
            </a:r>
            <a:r>
              <a:rPr sz="2200" dirty="0">
                <a:solidFill>
                  <a:srgbClr val="292929"/>
                </a:solidFill>
                <a:latin typeface="Microsoft Sans Serif"/>
                <a:cs typeface="Microsoft Sans Serif"/>
              </a:rPr>
              <a:t>goal</a:t>
            </a:r>
            <a:r>
              <a:rPr sz="2200" spc="32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this</a:t>
            </a:r>
            <a:r>
              <a:rPr sz="2200" spc="330" dirty="0">
                <a:solidFill>
                  <a:srgbClr val="292929"/>
                </a:solidFill>
                <a:latin typeface="Microsoft Sans Serif"/>
                <a:cs typeface="Microsoft Sans Serif"/>
              </a:rPr>
              <a:t> </a:t>
            </a:r>
            <a:r>
              <a:rPr sz="2200" dirty="0">
                <a:solidFill>
                  <a:srgbClr val="292929"/>
                </a:solidFill>
                <a:latin typeface="Microsoft Sans Serif"/>
                <a:cs typeface="Microsoft Sans Serif"/>
              </a:rPr>
              <a:t>project</a:t>
            </a:r>
            <a:r>
              <a:rPr sz="2200" spc="330"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32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325" dirty="0">
                <a:solidFill>
                  <a:srgbClr val="292929"/>
                </a:solidFill>
                <a:latin typeface="Microsoft Sans Serif"/>
                <a:cs typeface="Microsoft Sans Serif"/>
              </a:rPr>
              <a:t> </a:t>
            </a:r>
            <a:r>
              <a:rPr sz="2200" dirty="0">
                <a:solidFill>
                  <a:srgbClr val="292929"/>
                </a:solidFill>
                <a:latin typeface="Microsoft Sans Serif"/>
                <a:cs typeface="Microsoft Sans Serif"/>
              </a:rPr>
              <a:t>create</a:t>
            </a:r>
            <a:r>
              <a:rPr sz="2200" spc="325" dirty="0">
                <a:solidFill>
                  <a:srgbClr val="292929"/>
                </a:solidFill>
                <a:latin typeface="Microsoft Sans Serif"/>
                <a:cs typeface="Microsoft Sans Serif"/>
              </a:rPr>
              <a:t> </a:t>
            </a:r>
            <a:r>
              <a:rPr sz="2200" spc="-25" dirty="0">
                <a:solidFill>
                  <a:srgbClr val="292929"/>
                </a:solidFill>
                <a:latin typeface="Microsoft Sans Serif"/>
                <a:cs typeface="Microsoft Sans Serif"/>
              </a:rPr>
              <a:t>the </a:t>
            </a:r>
            <a:r>
              <a:rPr sz="2200" spc="-80" dirty="0">
                <a:solidFill>
                  <a:srgbClr val="292929"/>
                </a:solidFill>
                <a:latin typeface="Microsoft Sans Serif"/>
                <a:cs typeface="Microsoft Sans Serif"/>
              </a:rPr>
              <a:t>machine</a:t>
            </a:r>
            <a:r>
              <a:rPr sz="2200" spc="-10" dirty="0">
                <a:solidFill>
                  <a:srgbClr val="292929"/>
                </a:solidFill>
                <a:latin typeface="Microsoft Sans Serif"/>
                <a:cs typeface="Microsoft Sans Serif"/>
              </a:rPr>
              <a:t> </a:t>
            </a:r>
            <a:r>
              <a:rPr sz="2200" spc="-20" dirty="0">
                <a:solidFill>
                  <a:srgbClr val="292929"/>
                </a:solidFill>
                <a:latin typeface="Microsoft Sans Serif"/>
                <a:cs typeface="Microsoft Sans Serif"/>
              </a:rPr>
              <a:t>learning</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pipeline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predict</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landing</a:t>
            </a:r>
            <a:r>
              <a:rPr sz="2200" spc="-10" dirty="0">
                <a:solidFill>
                  <a:srgbClr val="292929"/>
                </a:solidFill>
                <a:latin typeface="Microsoft Sans Serif"/>
                <a:cs typeface="Microsoft Sans Serif"/>
              </a:rPr>
              <a:t> </a:t>
            </a:r>
            <a:r>
              <a:rPr sz="2200" spc="-35" dirty="0">
                <a:solidFill>
                  <a:srgbClr val="292929"/>
                </a:solidFill>
                <a:latin typeface="Microsoft Sans Serif"/>
                <a:cs typeface="Microsoft Sans Serif"/>
              </a:rPr>
              <a:t>outcome</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23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first</a:t>
            </a:r>
            <a:r>
              <a:rPr sz="2200" spc="-5" dirty="0">
                <a:solidFill>
                  <a:srgbClr val="292929"/>
                </a:solidFill>
                <a:latin typeface="Microsoft Sans Serif"/>
                <a:cs typeface="Microsoft Sans Serif"/>
              </a:rPr>
              <a:t> </a:t>
            </a:r>
            <a:r>
              <a:rPr sz="2200" spc="-35" dirty="0">
                <a:solidFill>
                  <a:srgbClr val="292929"/>
                </a:solidFill>
                <a:latin typeface="Microsoft Sans Serif"/>
                <a:cs typeface="Microsoft Sans Serif"/>
              </a:rPr>
              <a:t>stage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future. </a:t>
            </a:r>
            <a:r>
              <a:rPr sz="2200" dirty="0">
                <a:solidFill>
                  <a:srgbClr val="292929"/>
                </a:solidFill>
                <a:latin typeface="Microsoft Sans Serif"/>
                <a:cs typeface="Microsoft Sans Serif"/>
              </a:rPr>
              <a:t>This</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project</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crucial</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175" dirty="0">
                <a:solidFill>
                  <a:srgbClr val="292929"/>
                </a:solidFill>
                <a:latin typeface="Microsoft Sans Serif"/>
                <a:cs typeface="Microsoft Sans Serif"/>
              </a:rPr>
              <a:t> </a:t>
            </a:r>
            <a:r>
              <a:rPr sz="2200" dirty="0">
                <a:solidFill>
                  <a:srgbClr val="292929"/>
                </a:solidFill>
                <a:latin typeface="Microsoft Sans Serif"/>
                <a:cs typeface="Microsoft Sans Serif"/>
              </a:rPr>
              <a:t>identifying</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right</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price</a:t>
            </a:r>
            <a:r>
              <a:rPr sz="2200" spc="18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bid</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against</a:t>
            </a:r>
            <a:r>
              <a:rPr sz="2200" spc="180" dirty="0">
                <a:solidFill>
                  <a:srgbClr val="292929"/>
                </a:solidFill>
                <a:latin typeface="Microsoft Sans Serif"/>
                <a:cs typeface="Microsoft Sans Serif"/>
              </a:rPr>
              <a:t> </a:t>
            </a:r>
            <a:r>
              <a:rPr sz="2200" spc="-100" dirty="0">
                <a:solidFill>
                  <a:srgbClr val="292929"/>
                </a:solidFill>
                <a:latin typeface="Microsoft Sans Serif"/>
                <a:cs typeface="Microsoft Sans Serif"/>
              </a:rPr>
              <a:t>SpaceX</a:t>
            </a:r>
            <a:r>
              <a:rPr sz="2200" spc="18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185"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175" dirty="0">
                <a:solidFill>
                  <a:srgbClr val="292929"/>
                </a:solidFill>
                <a:latin typeface="Microsoft Sans Serif"/>
                <a:cs typeface="Microsoft Sans Serif"/>
              </a:rPr>
              <a:t> </a:t>
            </a:r>
            <a:r>
              <a:rPr sz="2200" spc="-10" dirty="0">
                <a:solidFill>
                  <a:srgbClr val="292929"/>
                </a:solidFill>
                <a:latin typeface="Microsoft Sans Serif"/>
                <a:cs typeface="Microsoft Sans Serif"/>
              </a:rPr>
              <a:t>rocket launch.</a:t>
            </a:r>
            <a:endParaRPr sz="2200" dirty="0">
              <a:latin typeface="Microsoft Sans Serif"/>
              <a:cs typeface="Microsoft Sans Serif"/>
            </a:endParaRPr>
          </a:p>
          <a:p>
            <a:pPr marL="12700" algn="just">
              <a:lnSpc>
                <a:spcPct val="100000"/>
              </a:lnSpc>
              <a:spcBef>
                <a:spcPts val="1150"/>
              </a:spcBef>
            </a:pP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35" dirty="0">
                <a:solidFill>
                  <a:srgbClr val="292929"/>
                </a:solidFill>
                <a:latin typeface="Microsoft Sans Serif"/>
                <a:cs typeface="Microsoft Sans Serif"/>
              </a:rPr>
              <a:t>problems</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included:</a:t>
            </a:r>
            <a:endParaRPr sz="2200" dirty="0">
              <a:latin typeface="Microsoft Sans Serif"/>
              <a:cs typeface="Microsoft Sans Serif"/>
            </a:endParaRPr>
          </a:p>
          <a:p>
            <a:pPr marL="241300" indent="-228600" algn="just">
              <a:lnSpc>
                <a:spcPct val="100000"/>
              </a:lnSpc>
              <a:spcBef>
                <a:spcPts val="1150"/>
              </a:spcBef>
              <a:buFont typeface="Arial MT"/>
              <a:buChar char="•"/>
              <a:tabLst>
                <a:tab pos="241300" algn="l"/>
              </a:tabLst>
            </a:pPr>
            <a:r>
              <a:rPr sz="2200" spc="-20" dirty="0">
                <a:solidFill>
                  <a:srgbClr val="292929"/>
                </a:solidFill>
                <a:latin typeface="Microsoft Sans Serif"/>
                <a:cs typeface="Microsoft Sans Serif"/>
              </a:rPr>
              <a:t>Identifying</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all</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factors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45" dirty="0">
                <a:solidFill>
                  <a:srgbClr val="292929"/>
                </a:solidFill>
                <a:latin typeface="Microsoft Sans Serif"/>
                <a:cs typeface="Microsoft Sans Serif"/>
              </a:rPr>
              <a:t> </a:t>
            </a:r>
            <a:r>
              <a:rPr sz="2200" spc="-50" dirty="0">
                <a:solidFill>
                  <a:srgbClr val="292929"/>
                </a:solidFill>
                <a:latin typeface="Microsoft Sans Serif"/>
                <a:cs typeface="Microsoft Sans Serif"/>
              </a:rPr>
              <a:t>influence </a:t>
            </a:r>
            <a:r>
              <a:rPr sz="220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landing</a:t>
            </a:r>
            <a:r>
              <a:rPr sz="2200" spc="-45" dirty="0">
                <a:solidFill>
                  <a:srgbClr val="292929"/>
                </a:solidFill>
                <a:latin typeface="Microsoft Sans Serif"/>
                <a:cs typeface="Microsoft Sans Serif"/>
              </a:rPr>
              <a:t> </a:t>
            </a:r>
            <a:r>
              <a:rPr sz="2200" spc="-10" dirty="0">
                <a:solidFill>
                  <a:srgbClr val="292929"/>
                </a:solidFill>
                <a:latin typeface="Microsoft Sans Serif"/>
                <a:cs typeface="Microsoft Sans Serif"/>
              </a:rPr>
              <a:t>outcome.</a:t>
            </a:r>
            <a:endParaRPr sz="2200" dirty="0">
              <a:latin typeface="Microsoft Sans Serif"/>
              <a:cs typeface="Microsoft Sans Serif"/>
            </a:endParaRPr>
          </a:p>
          <a:p>
            <a:pPr marL="241300" indent="-228600" algn="just">
              <a:lnSpc>
                <a:spcPct val="100000"/>
              </a:lnSpc>
              <a:spcBef>
                <a:spcPts val="1060"/>
              </a:spcBef>
              <a:buFont typeface="Arial MT"/>
              <a:buChar char="•"/>
              <a:tabLst>
                <a:tab pos="241300" algn="l"/>
              </a:tabLst>
            </a:pPr>
            <a:r>
              <a:rPr sz="2200" spc="-12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spc="-25" dirty="0">
                <a:solidFill>
                  <a:srgbClr val="292929"/>
                </a:solidFill>
                <a:latin typeface="Microsoft Sans Serif"/>
                <a:cs typeface="Microsoft Sans Serif"/>
              </a:rPr>
              <a:t>relationship</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between</a:t>
            </a:r>
            <a:r>
              <a:rPr sz="2200" spc="-60" dirty="0">
                <a:solidFill>
                  <a:srgbClr val="292929"/>
                </a:solidFill>
                <a:latin typeface="Microsoft Sans Serif"/>
                <a:cs typeface="Microsoft Sans Serif"/>
              </a:rPr>
              <a:t> </a:t>
            </a:r>
            <a:r>
              <a:rPr sz="2200" spc="-100" dirty="0">
                <a:solidFill>
                  <a:srgbClr val="292929"/>
                </a:solidFill>
                <a:latin typeface="Microsoft Sans Serif"/>
                <a:cs typeface="Microsoft Sans Serif"/>
              </a:rPr>
              <a:t>each</a:t>
            </a:r>
            <a:r>
              <a:rPr sz="2200" spc="-45" dirty="0">
                <a:solidFill>
                  <a:srgbClr val="292929"/>
                </a:solidFill>
                <a:latin typeface="Microsoft Sans Serif"/>
                <a:cs typeface="Microsoft Sans Serif"/>
              </a:rPr>
              <a:t> </a:t>
            </a:r>
            <a:r>
              <a:rPr sz="2200" spc="-55" dirty="0">
                <a:solidFill>
                  <a:srgbClr val="292929"/>
                </a:solidFill>
                <a:latin typeface="Microsoft Sans Serif"/>
                <a:cs typeface="Microsoft Sans Serif"/>
              </a:rPr>
              <a:t>variables </a:t>
            </a:r>
            <a:r>
              <a:rPr sz="2200" dirty="0">
                <a:solidFill>
                  <a:srgbClr val="292929"/>
                </a:solidFill>
                <a:latin typeface="Microsoft Sans Serif"/>
                <a:cs typeface="Microsoft Sans Serif"/>
              </a:rPr>
              <a:t>and</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how</a:t>
            </a:r>
            <a:r>
              <a:rPr sz="2200" spc="-55" dirty="0">
                <a:solidFill>
                  <a:srgbClr val="292929"/>
                </a:solidFill>
                <a:latin typeface="Microsoft Sans Serif"/>
                <a:cs typeface="Microsoft Sans Serif"/>
              </a:rPr>
              <a:t> </a:t>
            </a:r>
            <a:r>
              <a:rPr sz="2200" spc="55" dirty="0">
                <a:solidFill>
                  <a:srgbClr val="292929"/>
                </a:solidFill>
                <a:latin typeface="Microsoft Sans Serif"/>
                <a:cs typeface="Microsoft Sans Serif"/>
              </a:rPr>
              <a:t>it</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55" dirty="0">
                <a:solidFill>
                  <a:srgbClr val="292929"/>
                </a:solidFill>
                <a:latin typeface="Microsoft Sans Serif"/>
                <a:cs typeface="Microsoft Sans Serif"/>
              </a:rPr>
              <a:t> </a:t>
            </a:r>
            <a:r>
              <a:rPr sz="2200" spc="-30" dirty="0">
                <a:solidFill>
                  <a:srgbClr val="292929"/>
                </a:solidFill>
                <a:latin typeface="Microsoft Sans Serif"/>
                <a:cs typeface="Microsoft Sans Serif"/>
              </a:rPr>
              <a:t>affecting</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outcome.</a:t>
            </a:r>
            <a:endParaRPr lang="en-IN" sz="2200" spc="-10" dirty="0">
              <a:solidFill>
                <a:srgbClr val="292929"/>
              </a:solidFill>
              <a:latin typeface="Microsoft Sans Serif"/>
              <a:cs typeface="Microsoft Sans Serif"/>
            </a:endParaRPr>
          </a:p>
          <a:p>
            <a:pPr marL="241300" indent="-228600" algn="just">
              <a:lnSpc>
                <a:spcPct val="100000"/>
              </a:lnSpc>
              <a:spcBef>
                <a:spcPts val="1060"/>
              </a:spcBef>
              <a:buFont typeface="Arial MT"/>
              <a:buChar char="•"/>
              <a:tabLst>
                <a:tab pos="241300" algn="l"/>
              </a:tabLst>
            </a:pPr>
            <a:endParaRPr sz="2200" dirty="0">
              <a:latin typeface="Microsoft Sans Serif"/>
              <a:cs typeface="Microsoft Sans Serif"/>
            </a:endParaRPr>
          </a:p>
        </p:txBody>
      </p:sp>
      <p:sp>
        <p:nvSpPr>
          <p:cNvPr id="3" name="object 5">
            <a:extLst>
              <a:ext uri="{FF2B5EF4-FFF2-40B4-BE49-F238E27FC236}">
                <a16:creationId xmlns:a16="http://schemas.microsoft.com/office/drawing/2014/main" id="{58411EE3-9E63-349C-E2AD-A72EFA9B1EF8}"/>
              </a:ext>
            </a:extLst>
          </p:cNvPr>
          <p:cNvSpPr txBox="1"/>
          <p:nvPr/>
        </p:nvSpPr>
        <p:spPr>
          <a:xfrm>
            <a:off x="906807" y="5931326"/>
            <a:ext cx="927925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20" dirty="0">
                <a:solidFill>
                  <a:srgbClr val="292929"/>
                </a:solidFill>
                <a:latin typeface="Microsoft Sans Serif"/>
                <a:cs typeface="Microsoft Sans Serif"/>
              </a:rPr>
              <a:t>The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best condition</a:t>
            </a:r>
            <a:r>
              <a:rPr sz="2200" spc="-5" dirty="0">
                <a:solidFill>
                  <a:srgbClr val="292929"/>
                </a:solidFill>
                <a:latin typeface="Microsoft Sans Serif"/>
                <a:cs typeface="Microsoft Sans Serif"/>
              </a:rPr>
              <a:t> </a:t>
            </a:r>
            <a:r>
              <a:rPr sz="2200" spc="-55" dirty="0">
                <a:solidFill>
                  <a:srgbClr val="292929"/>
                </a:solidFill>
                <a:latin typeface="Microsoft Sans Serif"/>
                <a:cs typeface="Microsoft Sans Serif"/>
              </a:rPr>
              <a:t>needed</a:t>
            </a:r>
            <a:r>
              <a:rPr sz="2200" dirty="0">
                <a:solidFill>
                  <a:srgbClr val="292929"/>
                </a:solidFill>
                <a:latin typeface="Microsoft Sans Serif"/>
                <a:cs typeface="Microsoft Sans Serif"/>
              </a:rPr>
              <a:t> to </a:t>
            </a:r>
            <a:r>
              <a:rPr sz="2200" spc="-95" dirty="0">
                <a:solidFill>
                  <a:srgbClr val="292929"/>
                </a:solidFill>
                <a:latin typeface="Microsoft Sans Serif"/>
                <a:cs typeface="Microsoft Sans Serif"/>
              </a:rPr>
              <a:t>increase</a:t>
            </a:r>
            <a:r>
              <a:rPr sz="2200" dirty="0">
                <a:solidFill>
                  <a:srgbClr val="292929"/>
                </a:solidFill>
                <a:latin typeface="Microsoft Sans Serif"/>
                <a:cs typeface="Microsoft Sans Serif"/>
              </a:rPr>
              <a:t> the probability</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24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landing.</a:t>
            </a:r>
            <a:endParaRPr sz="2200" dirty="0">
              <a:latin typeface="Microsoft Sans Serif"/>
              <a:cs typeface="Microsoft Sans Serif"/>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254" dirty="0"/>
              <a:t>The</a:t>
            </a:r>
            <a:r>
              <a:rPr lang="en-US" spc="5" dirty="0"/>
              <a:t> </a:t>
            </a:r>
            <a:r>
              <a:rPr lang="en-US" spc="-195" dirty="0"/>
              <a:t>success</a:t>
            </a:r>
            <a:r>
              <a:rPr lang="en-US" spc="-50" dirty="0"/>
              <a:t> </a:t>
            </a:r>
            <a:r>
              <a:rPr lang="en-US" spc="-105" dirty="0"/>
              <a:t>percentage</a:t>
            </a:r>
            <a:r>
              <a:rPr lang="en-US" spc="-55" dirty="0"/>
              <a:t> </a:t>
            </a:r>
            <a:r>
              <a:rPr lang="en-US" dirty="0"/>
              <a:t>by</a:t>
            </a:r>
            <a:r>
              <a:rPr lang="en-US" spc="-30" dirty="0"/>
              <a:t> </a:t>
            </a:r>
            <a:r>
              <a:rPr lang="en-US" spc="-155" dirty="0"/>
              <a:t>each</a:t>
            </a:r>
            <a:r>
              <a:rPr lang="en-US" spc="-35" dirty="0"/>
              <a:t> </a:t>
            </a:r>
            <a:r>
              <a:rPr lang="en-US" spc="-50" dirty="0"/>
              <a:t>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A2EDD39-94D8-D36E-63BF-D921171D2E38}"/>
              </a:ext>
            </a:extLst>
          </p:cNvPr>
          <p:cNvPicPr>
            <a:picLocks noChangeAspect="1"/>
          </p:cNvPicPr>
          <p:nvPr/>
        </p:nvPicPr>
        <p:blipFill>
          <a:blip r:embed="rId3"/>
          <a:stretch>
            <a:fillRect/>
          </a:stretch>
        </p:blipFill>
        <p:spPr>
          <a:xfrm>
            <a:off x="463586" y="1743075"/>
            <a:ext cx="11128449" cy="40158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254" dirty="0"/>
              <a:t>The</a:t>
            </a:r>
            <a:r>
              <a:rPr lang="en-US" spc="5" dirty="0"/>
              <a:t> </a:t>
            </a:r>
            <a:r>
              <a:rPr lang="en-US" spc="-20" dirty="0"/>
              <a:t>highest</a:t>
            </a:r>
            <a:r>
              <a:rPr lang="en-US" spc="-145" dirty="0"/>
              <a:t> </a:t>
            </a:r>
            <a:r>
              <a:rPr lang="en-US" spc="-114" dirty="0"/>
              <a:t>launch-</a:t>
            </a:r>
            <a:r>
              <a:rPr lang="en-US" spc="-195" dirty="0"/>
              <a:t>success</a:t>
            </a:r>
            <a:r>
              <a:rPr lang="en-US" spc="-5" dirty="0"/>
              <a:t> </a:t>
            </a:r>
            <a:r>
              <a:rPr lang="en-US" dirty="0"/>
              <a:t>ratio: </a:t>
            </a:r>
            <a:r>
              <a:rPr lang="en-US" spc="-470" dirty="0"/>
              <a:t>KSC</a:t>
            </a:r>
            <a:r>
              <a:rPr lang="en-US" spc="135" dirty="0"/>
              <a:t> </a:t>
            </a:r>
            <a:r>
              <a:rPr lang="en-US" spc="-270" dirty="0"/>
              <a:t>LC-</a:t>
            </a:r>
            <a:r>
              <a:rPr lang="en-US" spc="-25" dirty="0"/>
              <a:t>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5F6AD68-1B15-0092-9F9B-7F464C993615}"/>
              </a:ext>
            </a:extLst>
          </p:cNvPr>
          <p:cNvPicPr>
            <a:picLocks noChangeAspect="1"/>
          </p:cNvPicPr>
          <p:nvPr/>
        </p:nvPicPr>
        <p:blipFill>
          <a:blip r:embed="rId3"/>
          <a:stretch>
            <a:fillRect/>
          </a:stretch>
        </p:blipFill>
        <p:spPr>
          <a:xfrm>
            <a:off x="2173311" y="1688368"/>
            <a:ext cx="7845378" cy="40380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130" dirty="0"/>
              <a:t>Payload</a:t>
            </a:r>
            <a:r>
              <a:rPr lang="en-US" spc="-120" dirty="0"/>
              <a:t> </a:t>
            </a:r>
            <a:r>
              <a:rPr lang="en-US" dirty="0"/>
              <a:t>vs</a:t>
            </a:r>
            <a:r>
              <a:rPr lang="en-US" spc="-170" dirty="0"/>
              <a:t> </a:t>
            </a:r>
            <a:r>
              <a:rPr lang="en-US" spc="-125" dirty="0"/>
              <a:t>Launch </a:t>
            </a:r>
            <a:r>
              <a:rPr lang="en-US" spc="-110" dirty="0"/>
              <a:t>Outcome</a:t>
            </a:r>
            <a:r>
              <a:rPr lang="en-US" spc="-135" dirty="0"/>
              <a:t> </a:t>
            </a:r>
            <a:r>
              <a:rPr lang="en-US" spc="-85" dirty="0"/>
              <a:t>Scatter</a:t>
            </a:r>
            <a:r>
              <a:rPr lang="en-US" spc="-135" dirty="0"/>
              <a:t> </a:t>
            </a:r>
            <a:r>
              <a:rPr lang="en-US" spc="-20" dirty="0"/>
              <a:t>Plot</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52D0E6A3-472D-7D64-7AFA-80332F8FFAA1}"/>
              </a:ext>
            </a:extLst>
          </p:cNvPr>
          <p:cNvPicPr>
            <a:picLocks noChangeAspect="1"/>
          </p:cNvPicPr>
          <p:nvPr/>
        </p:nvPicPr>
        <p:blipFill rotWithShape="1">
          <a:blip r:embed="rId3"/>
          <a:srcRect l="3118" t="3603" r="2149"/>
          <a:stretch/>
        </p:blipFill>
        <p:spPr>
          <a:xfrm>
            <a:off x="234797" y="2057400"/>
            <a:ext cx="5543550" cy="3451860"/>
          </a:xfrm>
          <a:prstGeom prst="rect">
            <a:avLst/>
          </a:prstGeom>
        </p:spPr>
      </p:pic>
      <p:pic>
        <p:nvPicPr>
          <p:cNvPr id="11" name="Picture 10">
            <a:extLst>
              <a:ext uri="{FF2B5EF4-FFF2-40B4-BE49-F238E27FC236}">
                <a16:creationId xmlns:a16="http://schemas.microsoft.com/office/drawing/2014/main" id="{53CC2250-87CA-E62C-D23A-C9380AA09B18}"/>
              </a:ext>
            </a:extLst>
          </p:cNvPr>
          <p:cNvPicPr>
            <a:picLocks noChangeAspect="1"/>
          </p:cNvPicPr>
          <p:nvPr/>
        </p:nvPicPr>
        <p:blipFill rotWithShape="1">
          <a:blip r:embed="rId4"/>
          <a:srcRect l="5266" t="4138" r="-1853" b="2317"/>
          <a:stretch/>
        </p:blipFill>
        <p:spPr>
          <a:xfrm>
            <a:off x="5778347" y="2057400"/>
            <a:ext cx="6276032" cy="345186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7372EF8-E433-CC5C-5549-3DFF9FA9951C}"/>
              </a:ext>
            </a:extLst>
          </p:cNvPr>
          <p:cNvPicPr>
            <a:picLocks noChangeAspect="1"/>
          </p:cNvPicPr>
          <p:nvPr/>
        </p:nvPicPr>
        <p:blipFill rotWithShape="1">
          <a:blip r:embed="rId3"/>
          <a:srcRect t="7208"/>
          <a:stretch/>
        </p:blipFill>
        <p:spPr>
          <a:xfrm>
            <a:off x="1155326" y="1592370"/>
            <a:ext cx="8880214" cy="48348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2">
            <a:extLst>
              <a:ext uri="{FF2B5EF4-FFF2-40B4-BE49-F238E27FC236}">
                <a16:creationId xmlns:a16="http://schemas.microsoft.com/office/drawing/2014/main" id="{37A4374E-D84F-F602-30D1-BECC12D0576B}"/>
              </a:ext>
            </a:extLst>
          </p:cNvPr>
          <p:cNvSpPr txBox="1"/>
          <p:nvPr/>
        </p:nvSpPr>
        <p:spPr>
          <a:xfrm>
            <a:off x="968814" y="1418082"/>
            <a:ext cx="10254372" cy="939800"/>
          </a:xfrm>
          <a:prstGeom prst="rect">
            <a:avLst/>
          </a:prstGeom>
        </p:spPr>
        <p:txBody>
          <a:bodyPr vert="horz" wrap="square" lIns="0" tIns="12700" rIns="0" bIns="0" rtlCol="0">
            <a:spAutoFit/>
          </a:bodyPr>
          <a:lstStyle/>
          <a:p>
            <a:pPr marL="12700" marR="5080">
              <a:lnSpc>
                <a:spcPct val="100000"/>
              </a:lnSpc>
              <a:spcBef>
                <a:spcPts val="100"/>
              </a:spcBef>
            </a:pPr>
            <a:r>
              <a:rPr sz="2000" spc="-105"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a:t>
            </a:r>
            <a:r>
              <a:rPr sz="2000" spc="-35" dirty="0">
                <a:solidFill>
                  <a:srgbClr val="292929"/>
                </a:solidFill>
                <a:latin typeface="Microsoft Sans Serif"/>
                <a:cs typeface="Microsoft Sans Serif"/>
              </a:rPr>
              <a:t>confusion</a:t>
            </a:r>
            <a:r>
              <a:rPr sz="2000" spc="-40" dirty="0">
                <a:solidFill>
                  <a:srgbClr val="292929"/>
                </a:solidFill>
                <a:latin typeface="Microsoft Sans Serif"/>
                <a:cs typeface="Microsoft Sans Serif"/>
              </a:rPr>
              <a:t> </a:t>
            </a:r>
            <a:r>
              <a:rPr sz="2000" spc="-10" dirty="0">
                <a:solidFill>
                  <a:srgbClr val="292929"/>
                </a:solidFill>
                <a:latin typeface="Microsoft Sans Serif"/>
                <a:cs typeface="Microsoft Sans Serif"/>
              </a:rPr>
              <a:t>matrix</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decision </a:t>
            </a:r>
            <a:r>
              <a:rPr sz="2000" dirty="0">
                <a:solidFill>
                  <a:srgbClr val="292929"/>
                </a:solidFill>
                <a:latin typeface="Microsoft Sans Serif"/>
                <a:cs typeface="Microsoft Sans Serif"/>
              </a:rPr>
              <a:t>tree</a:t>
            </a:r>
            <a:r>
              <a:rPr sz="2000" spc="-35" dirty="0">
                <a:solidFill>
                  <a:srgbClr val="292929"/>
                </a:solidFill>
                <a:latin typeface="Microsoft Sans Serif"/>
                <a:cs typeface="Microsoft Sans Serif"/>
              </a:rPr>
              <a:t> </a:t>
            </a:r>
            <a:r>
              <a:rPr sz="2000" spc="-45" dirty="0">
                <a:solidFill>
                  <a:srgbClr val="292929"/>
                </a:solidFill>
                <a:latin typeface="Microsoft Sans Serif"/>
                <a:cs typeface="Microsoft Sans Serif"/>
              </a:rPr>
              <a:t>classifier</a:t>
            </a:r>
            <a:r>
              <a:rPr sz="2000" spc="-35" dirty="0">
                <a:solidFill>
                  <a:srgbClr val="292929"/>
                </a:solidFill>
                <a:latin typeface="Microsoft Sans Serif"/>
                <a:cs typeface="Microsoft Sans Serif"/>
              </a:rPr>
              <a:t> </a:t>
            </a:r>
            <a:r>
              <a:rPr sz="2000" spc="-60" dirty="0">
                <a:solidFill>
                  <a:srgbClr val="292929"/>
                </a:solidFill>
                <a:latin typeface="Microsoft Sans Serif"/>
                <a:cs typeface="Microsoft Sans Serif"/>
              </a:rPr>
              <a:t>shows</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that</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5" dirty="0">
                <a:solidFill>
                  <a:srgbClr val="292929"/>
                </a:solidFill>
                <a:latin typeface="Microsoft Sans Serif"/>
                <a:cs typeface="Microsoft Sans Serif"/>
              </a:rPr>
              <a:t> </a:t>
            </a:r>
            <a:r>
              <a:rPr sz="2000" spc="-45" dirty="0">
                <a:solidFill>
                  <a:srgbClr val="292929"/>
                </a:solidFill>
                <a:latin typeface="Microsoft Sans Serif"/>
                <a:cs typeface="Microsoft Sans Serif"/>
              </a:rPr>
              <a:t>classifier</a:t>
            </a:r>
            <a:r>
              <a:rPr sz="2000" spc="-35" dirty="0">
                <a:solidFill>
                  <a:srgbClr val="292929"/>
                </a:solidFill>
                <a:latin typeface="Microsoft Sans Serif"/>
                <a:cs typeface="Microsoft Sans Serif"/>
              </a:rPr>
              <a:t> </a:t>
            </a:r>
            <a:r>
              <a:rPr sz="2000" spc="-25" dirty="0">
                <a:solidFill>
                  <a:srgbClr val="292929"/>
                </a:solidFill>
                <a:latin typeface="Microsoft Sans Serif"/>
                <a:cs typeface="Microsoft Sans Serif"/>
              </a:rPr>
              <a:t>can </a:t>
            </a:r>
            <a:r>
              <a:rPr sz="2000" spc="-10" dirty="0">
                <a:solidFill>
                  <a:srgbClr val="292929"/>
                </a:solidFill>
                <a:latin typeface="Microsoft Sans Serif"/>
                <a:cs typeface="Microsoft Sans Serif"/>
              </a:rPr>
              <a:t>distinguish</a:t>
            </a:r>
            <a:r>
              <a:rPr sz="2000" spc="-125" dirty="0">
                <a:solidFill>
                  <a:srgbClr val="292929"/>
                </a:solidFill>
                <a:latin typeface="Microsoft Sans Serif"/>
                <a:cs typeface="Microsoft Sans Serif"/>
              </a:rPr>
              <a:t> </a:t>
            </a:r>
            <a:r>
              <a:rPr sz="2000" spc="-30" dirty="0">
                <a:solidFill>
                  <a:srgbClr val="292929"/>
                </a:solidFill>
                <a:latin typeface="Microsoft Sans Serif"/>
                <a:cs typeface="Microsoft Sans Serif"/>
              </a:rPr>
              <a:t>between</a:t>
            </a:r>
            <a:r>
              <a:rPr sz="2000" spc="-8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65" dirty="0">
                <a:solidFill>
                  <a:srgbClr val="292929"/>
                </a:solidFill>
                <a:latin typeface="Microsoft Sans Serif"/>
                <a:cs typeface="Microsoft Sans Serif"/>
              </a:rPr>
              <a:t> </a:t>
            </a:r>
            <a:r>
              <a:rPr sz="2000" spc="-10" dirty="0">
                <a:solidFill>
                  <a:srgbClr val="292929"/>
                </a:solidFill>
                <a:latin typeface="Microsoft Sans Serif"/>
                <a:cs typeface="Microsoft Sans Serif"/>
              </a:rPr>
              <a:t>different</a:t>
            </a:r>
            <a:r>
              <a:rPr sz="2000" spc="-60" dirty="0">
                <a:solidFill>
                  <a:srgbClr val="292929"/>
                </a:solidFill>
                <a:latin typeface="Microsoft Sans Serif"/>
                <a:cs typeface="Microsoft Sans Serif"/>
              </a:rPr>
              <a:t> </a:t>
            </a:r>
            <a:r>
              <a:rPr sz="2000" spc="-105" dirty="0">
                <a:solidFill>
                  <a:srgbClr val="292929"/>
                </a:solidFill>
                <a:latin typeface="Microsoft Sans Serif"/>
                <a:cs typeface="Microsoft Sans Serif"/>
              </a:rPr>
              <a:t>classes.</a:t>
            </a:r>
            <a:r>
              <a:rPr sz="2000" spc="-30" dirty="0">
                <a:solidFill>
                  <a:srgbClr val="292929"/>
                </a:solidFill>
                <a:latin typeface="Microsoft Sans Serif"/>
                <a:cs typeface="Microsoft Sans Serif"/>
              </a:rPr>
              <a:t> </a:t>
            </a:r>
            <a:r>
              <a:rPr sz="2000" spc="-105"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major</a:t>
            </a:r>
            <a:r>
              <a:rPr sz="2000" spc="-65" dirty="0">
                <a:solidFill>
                  <a:srgbClr val="292929"/>
                </a:solidFill>
                <a:latin typeface="Microsoft Sans Serif"/>
                <a:cs typeface="Microsoft Sans Serif"/>
              </a:rPr>
              <a:t> </a:t>
            </a:r>
            <a:r>
              <a:rPr sz="2000" spc="-10" dirty="0">
                <a:solidFill>
                  <a:srgbClr val="292929"/>
                </a:solidFill>
                <a:latin typeface="Microsoft Sans Serif"/>
                <a:cs typeface="Microsoft Sans Serif"/>
              </a:rPr>
              <a:t>problem</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is</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false</a:t>
            </a:r>
            <a:r>
              <a:rPr sz="2000" spc="-65" dirty="0">
                <a:solidFill>
                  <a:srgbClr val="292929"/>
                </a:solidFill>
                <a:latin typeface="Microsoft Sans Serif"/>
                <a:cs typeface="Microsoft Sans Serif"/>
              </a:rPr>
              <a:t> </a:t>
            </a:r>
            <a:r>
              <a:rPr sz="2000" spc="-10" dirty="0">
                <a:solidFill>
                  <a:srgbClr val="292929"/>
                </a:solidFill>
                <a:latin typeface="Microsoft Sans Serif"/>
                <a:cs typeface="Microsoft Sans Serif"/>
              </a:rPr>
              <a:t>positives</a:t>
            </a:r>
            <a:endParaRPr sz="2000" dirty="0">
              <a:latin typeface="Microsoft Sans Serif"/>
              <a:cs typeface="Microsoft Sans Serif"/>
            </a:endParaRPr>
          </a:p>
          <a:p>
            <a:pPr marL="12700">
              <a:lnSpc>
                <a:spcPct val="100000"/>
              </a:lnSpc>
            </a:pPr>
            <a:r>
              <a:rPr sz="2000" spc="-65" dirty="0">
                <a:solidFill>
                  <a:srgbClr val="292929"/>
                </a:solidFill>
                <a:latin typeface="Microsoft Sans Serif"/>
                <a:cs typeface="Microsoft Sans Serif"/>
              </a:rPr>
              <a:t>.i.e.,</a:t>
            </a:r>
            <a:r>
              <a:rPr sz="2000" spc="-30" dirty="0">
                <a:solidFill>
                  <a:srgbClr val="292929"/>
                </a:solidFill>
                <a:latin typeface="Microsoft Sans Serif"/>
                <a:cs typeface="Microsoft Sans Serif"/>
              </a:rPr>
              <a:t> </a:t>
            </a:r>
            <a:r>
              <a:rPr sz="2000" spc="-75" dirty="0">
                <a:solidFill>
                  <a:srgbClr val="292929"/>
                </a:solidFill>
                <a:latin typeface="Microsoft Sans Serif"/>
                <a:cs typeface="Microsoft Sans Serif"/>
              </a:rPr>
              <a:t>unsuccessful</a:t>
            </a:r>
            <a:r>
              <a:rPr sz="2000" spc="-40" dirty="0">
                <a:solidFill>
                  <a:srgbClr val="292929"/>
                </a:solidFill>
                <a:latin typeface="Microsoft Sans Serif"/>
                <a:cs typeface="Microsoft Sans Serif"/>
              </a:rPr>
              <a:t> </a:t>
            </a:r>
            <a:r>
              <a:rPr sz="2000" spc="-10" dirty="0">
                <a:solidFill>
                  <a:srgbClr val="292929"/>
                </a:solidFill>
                <a:latin typeface="Microsoft Sans Serif"/>
                <a:cs typeface="Microsoft Sans Serif"/>
              </a:rPr>
              <a:t>landing</a:t>
            </a:r>
            <a:r>
              <a:rPr sz="2000" spc="-35" dirty="0">
                <a:solidFill>
                  <a:srgbClr val="292929"/>
                </a:solidFill>
                <a:latin typeface="Microsoft Sans Serif"/>
                <a:cs typeface="Microsoft Sans Serif"/>
              </a:rPr>
              <a:t> </a:t>
            </a:r>
            <a:r>
              <a:rPr sz="2000" spc="-60" dirty="0">
                <a:solidFill>
                  <a:srgbClr val="292929"/>
                </a:solidFill>
                <a:latin typeface="Microsoft Sans Serif"/>
                <a:cs typeface="Microsoft Sans Serif"/>
              </a:rPr>
              <a:t>marked</a:t>
            </a:r>
            <a:r>
              <a:rPr sz="2000" spc="-30" dirty="0">
                <a:solidFill>
                  <a:srgbClr val="292929"/>
                </a:solidFill>
                <a:latin typeface="Microsoft Sans Serif"/>
                <a:cs typeface="Microsoft Sans Serif"/>
              </a:rPr>
              <a:t> </a:t>
            </a:r>
            <a:r>
              <a:rPr sz="2000" spc="-80" dirty="0">
                <a:solidFill>
                  <a:srgbClr val="292929"/>
                </a:solidFill>
                <a:latin typeface="Microsoft Sans Serif"/>
                <a:cs typeface="Microsoft Sans Serif"/>
              </a:rPr>
              <a:t>as</a:t>
            </a:r>
            <a:r>
              <a:rPr sz="2000" spc="-35" dirty="0">
                <a:solidFill>
                  <a:srgbClr val="292929"/>
                </a:solidFill>
                <a:latin typeface="Microsoft Sans Serif"/>
                <a:cs typeface="Microsoft Sans Serif"/>
              </a:rPr>
              <a:t> </a:t>
            </a:r>
            <a:r>
              <a:rPr sz="2000" spc="-85" dirty="0">
                <a:solidFill>
                  <a:srgbClr val="292929"/>
                </a:solidFill>
                <a:latin typeface="Microsoft Sans Serif"/>
                <a:cs typeface="Microsoft Sans Serif"/>
              </a:rPr>
              <a:t>successful</a:t>
            </a:r>
            <a:r>
              <a:rPr sz="2000" spc="-35" dirty="0">
                <a:solidFill>
                  <a:srgbClr val="292929"/>
                </a:solidFill>
                <a:latin typeface="Microsoft Sans Serif"/>
                <a:cs typeface="Microsoft Sans Serif"/>
              </a:rPr>
              <a:t> </a:t>
            </a:r>
            <a:r>
              <a:rPr sz="2000" spc="-10" dirty="0">
                <a:solidFill>
                  <a:srgbClr val="292929"/>
                </a:solidFill>
                <a:latin typeface="Microsoft Sans Serif"/>
                <a:cs typeface="Microsoft Sans Serif"/>
              </a:rPr>
              <a:t>landing</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by</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classifier.</a:t>
            </a:r>
            <a:endParaRPr sz="2000" dirty="0">
              <a:latin typeface="Microsoft Sans Serif"/>
              <a:cs typeface="Microsoft Sans Serif"/>
            </a:endParaRPr>
          </a:p>
        </p:txBody>
      </p:sp>
      <p:pic>
        <p:nvPicPr>
          <p:cNvPr id="6" name="Picture 5">
            <a:extLst>
              <a:ext uri="{FF2B5EF4-FFF2-40B4-BE49-F238E27FC236}">
                <a16:creationId xmlns:a16="http://schemas.microsoft.com/office/drawing/2014/main" id="{17071CA6-6DAB-86A1-5FAD-AA38E6FFBA10}"/>
              </a:ext>
            </a:extLst>
          </p:cNvPr>
          <p:cNvPicPr>
            <a:picLocks noChangeAspect="1"/>
          </p:cNvPicPr>
          <p:nvPr/>
        </p:nvPicPr>
        <p:blipFill>
          <a:blip r:embed="rId3"/>
          <a:stretch>
            <a:fillRect/>
          </a:stretch>
        </p:blipFill>
        <p:spPr>
          <a:xfrm>
            <a:off x="1591206" y="2515240"/>
            <a:ext cx="4866744" cy="4053061"/>
          </a:xfrm>
          <a:prstGeom prst="rect">
            <a:avLst/>
          </a:prstGeom>
        </p:spPr>
      </p:pic>
      <p:pic>
        <p:nvPicPr>
          <p:cNvPr id="7" name="object 8">
            <a:extLst>
              <a:ext uri="{FF2B5EF4-FFF2-40B4-BE49-F238E27FC236}">
                <a16:creationId xmlns:a16="http://schemas.microsoft.com/office/drawing/2014/main" id="{8CEB7774-73E2-8886-7275-78B2518803E3}"/>
              </a:ext>
            </a:extLst>
          </p:cNvPr>
          <p:cNvPicPr/>
          <p:nvPr/>
        </p:nvPicPr>
        <p:blipFill>
          <a:blip r:embed="rId4" cstate="print"/>
          <a:stretch>
            <a:fillRect/>
          </a:stretch>
        </p:blipFill>
        <p:spPr>
          <a:xfrm>
            <a:off x="6892290" y="2515240"/>
            <a:ext cx="3977042" cy="380411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2">
            <a:extLst>
              <a:ext uri="{FF2B5EF4-FFF2-40B4-BE49-F238E27FC236}">
                <a16:creationId xmlns:a16="http://schemas.microsoft.com/office/drawing/2014/main" id="{58C9FAF4-4400-8A58-5F4A-FD9E9FA34A16}"/>
              </a:ext>
            </a:extLst>
          </p:cNvPr>
          <p:cNvSpPr txBox="1"/>
          <p:nvPr/>
        </p:nvSpPr>
        <p:spPr>
          <a:xfrm>
            <a:off x="848751" y="1612899"/>
            <a:ext cx="10321290" cy="4104004"/>
          </a:xfrm>
          <a:prstGeom prst="rect">
            <a:avLst/>
          </a:prstGeom>
        </p:spPr>
        <p:txBody>
          <a:bodyPr vert="horz" wrap="square" lIns="0" tIns="186055" rIns="0" bIns="0" rtlCol="0">
            <a:spAutoFit/>
          </a:bodyPr>
          <a:lstStyle/>
          <a:p>
            <a:pPr marL="12700">
              <a:lnSpc>
                <a:spcPct val="100000"/>
              </a:lnSpc>
              <a:spcBef>
                <a:spcPts val="1465"/>
              </a:spcBef>
            </a:pPr>
            <a:r>
              <a:rPr sz="2200" spc="-254"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can</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conclude</a:t>
            </a:r>
            <a:r>
              <a:rPr sz="2200" spc="-65" dirty="0">
                <a:solidFill>
                  <a:srgbClr val="292929"/>
                </a:solidFill>
                <a:latin typeface="Microsoft Sans Serif"/>
                <a:cs typeface="Microsoft Sans Serif"/>
              </a:rPr>
              <a:t> </a:t>
            </a:r>
            <a:r>
              <a:rPr sz="2200" spc="-20" dirty="0">
                <a:solidFill>
                  <a:srgbClr val="292929"/>
                </a:solidFill>
                <a:latin typeface="Microsoft Sans Serif"/>
                <a:cs typeface="Microsoft Sans Serif"/>
              </a:rPr>
              <a:t>that:</a:t>
            </a:r>
            <a:endParaRPr sz="2200" dirty="0">
              <a:latin typeface="Microsoft Sans Serif"/>
              <a:cs typeface="Microsoft Sans Serif"/>
            </a:endParaRPr>
          </a:p>
          <a:p>
            <a:pPr marL="240665" indent="-227965">
              <a:lnSpc>
                <a:spcPct val="100000"/>
              </a:lnSpc>
              <a:spcBef>
                <a:spcPts val="1370"/>
              </a:spcBef>
              <a:buFont typeface="Arial MT"/>
              <a:buChar char="•"/>
              <a:tabLst>
                <a:tab pos="240665" algn="l"/>
              </a:tabLst>
            </a:pP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150" dirty="0">
                <a:solidFill>
                  <a:srgbClr val="292929"/>
                </a:solidFill>
                <a:latin typeface="Microsoft Sans Serif"/>
                <a:cs typeface="Microsoft Sans Serif"/>
              </a:rPr>
              <a:t>Tree</a:t>
            </a:r>
            <a:r>
              <a:rPr sz="2200" spc="5" dirty="0">
                <a:solidFill>
                  <a:srgbClr val="292929"/>
                </a:solidFill>
                <a:latin typeface="Microsoft Sans Serif"/>
                <a:cs typeface="Microsoft Sans Serif"/>
              </a:rPr>
              <a:t> </a:t>
            </a:r>
            <a:r>
              <a:rPr sz="2200" spc="-70" dirty="0">
                <a:solidFill>
                  <a:srgbClr val="292929"/>
                </a:solidFill>
                <a:latin typeface="Microsoft Sans Serif"/>
                <a:cs typeface="Microsoft Sans Serif"/>
              </a:rPr>
              <a:t>Classifier</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Algorithm</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best</a:t>
            </a:r>
            <a:r>
              <a:rPr sz="2200" spc="-50" dirty="0">
                <a:solidFill>
                  <a:srgbClr val="292929"/>
                </a:solidFill>
                <a:latin typeface="Microsoft Sans Serif"/>
                <a:cs typeface="Microsoft Sans Serif"/>
              </a:rPr>
              <a:t> </a:t>
            </a:r>
            <a:r>
              <a:rPr sz="2200" spc="-80" dirty="0">
                <a:solidFill>
                  <a:srgbClr val="292929"/>
                </a:solidFill>
                <a:latin typeface="Microsoft Sans Serif"/>
                <a:cs typeface="Microsoft Sans Serif"/>
              </a:rPr>
              <a:t>Machine</a:t>
            </a:r>
            <a:r>
              <a:rPr sz="2200" spc="-45" dirty="0">
                <a:solidFill>
                  <a:srgbClr val="292929"/>
                </a:solidFill>
                <a:latin typeface="Microsoft Sans Serif"/>
                <a:cs typeface="Microsoft Sans Serif"/>
              </a:rPr>
              <a:t> </a:t>
            </a:r>
            <a:r>
              <a:rPr sz="2200" spc="-35" dirty="0">
                <a:solidFill>
                  <a:srgbClr val="292929"/>
                </a:solidFill>
                <a:latin typeface="Microsoft Sans Serif"/>
                <a:cs typeface="Microsoft Sans Serif"/>
              </a:rPr>
              <a:t>Learning</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approach</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this</a:t>
            </a:r>
            <a:r>
              <a:rPr sz="2200" spc="-45" dirty="0">
                <a:solidFill>
                  <a:srgbClr val="292929"/>
                </a:solidFill>
                <a:latin typeface="Microsoft Sans Serif"/>
                <a:cs typeface="Microsoft Sans Serif"/>
              </a:rPr>
              <a:t> </a:t>
            </a:r>
            <a:r>
              <a:rPr sz="2200" spc="-10" dirty="0">
                <a:solidFill>
                  <a:srgbClr val="292929"/>
                </a:solidFill>
                <a:latin typeface="Microsoft Sans Serif"/>
                <a:cs typeface="Microsoft Sans Serif"/>
              </a:rPr>
              <a:t>dataset.</a:t>
            </a:r>
            <a:endParaRPr sz="2200" dirty="0">
              <a:latin typeface="Microsoft Sans Serif"/>
              <a:cs typeface="Microsoft Sans Serif"/>
            </a:endParaRPr>
          </a:p>
          <a:p>
            <a:pPr marL="241300" marR="259715" indent="-228600">
              <a:lnSpc>
                <a:spcPct val="102699"/>
              </a:lnSpc>
              <a:spcBef>
                <a:spcPts val="1270"/>
              </a:spcBef>
              <a:buFont typeface="Arial MT"/>
              <a:buChar char="•"/>
              <a:tabLst>
                <a:tab pos="241300" algn="l"/>
              </a:tabLst>
            </a:pPr>
            <a:r>
              <a:rPr sz="2200" spc="-12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low</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weighted</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payloads</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(which</a:t>
            </a:r>
            <a:r>
              <a:rPr sz="2200" spc="-60" dirty="0">
                <a:solidFill>
                  <a:srgbClr val="292929"/>
                </a:solidFill>
                <a:latin typeface="Microsoft Sans Serif"/>
                <a:cs typeface="Microsoft Sans Serif"/>
              </a:rPr>
              <a:t> </a:t>
            </a:r>
            <a:r>
              <a:rPr sz="2200" spc="-25" dirty="0">
                <a:solidFill>
                  <a:srgbClr val="292929"/>
                </a:solidFill>
                <a:latin typeface="Microsoft Sans Serif"/>
                <a:cs typeface="Microsoft Sans Serif"/>
              </a:rPr>
              <a:t>define</a:t>
            </a:r>
            <a:r>
              <a:rPr sz="2200" spc="-60" dirty="0">
                <a:solidFill>
                  <a:srgbClr val="292929"/>
                </a:solidFill>
                <a:latin typeface="Microsoft Sans Serif"/>
                <a:cs typeface="Microsoft Sans Serif"/>
              </a:rPr>
              <a:t> </a:t>
            </a:r>
            <a:r>
              <a:rPr sz="2200" spc="-80" dirty="0">
                <a:solidFill>
                  <a:srgbClr val="292929"/>
                </a:solidFill>
                <a:latin typeface="Microsoft Sans Serif"/>
                <a:cs typeface="Microsoft Sans Serif"/>
              </a:rPr>
              <a:t>as</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4000kg</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below)</a:t>
            </a:r>
            <a:r>
              <a:rPr sz="2200" spc="-55" dirty="0">
                <a:solidFill>
                  <a:srgbClr val="292929"/>
                </a:solidFill>
                <a:latin typeface="Microsoft Sans Serif"/>
                <a:cs typeface="Microsoft Sans Serif"/>
              </a:rPr>
              <a:t> </a:t>
            </a:r>
            <a:r>
              <a:rPr sz="2200" spc="-25" dirty="0">
                <a:solidFill>
                  <a:srgbClr val="292929"/>
                </a:solidFill>
                <a:latin typeface="Microsoft Sans Serif"/>
                <a:cs typeface="Microsoft Sans Serif"/>
              </a:rPr>
              <a:t>performed</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better </a:t>
            </a:r>
            <a:r>
              <a:rPr sz="2200" dirty="0">
                <a:solidFill>
                  <a:srgbClr val="292929"/>
                </a:solidFill>
                <a:latin typeface="Microsoft Sans Serif"/>
                <a:cs typeface="Microsoft Sans Serif"/>
              </a:rPr>
              <a:t>than</a:t>
            </a:r>
            <a:r>
              <a:rPr sz="2200" spc="-9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heavy</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weighted</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payloads.</a:t>
            </a:r>
            <a:endParaRPr sz="2200" dirty="0">
              <a:latin typeface="Microsoft Sans Serif"/>
              <a:cs typeface="Microsoft Sans Serif"/>
            </a:endParaRPr>
          </a:p>
          <a:p>
            <a:pPr marL="241300" marR="619760" indent="-228600">
              <a:lnSpc>
                <a:spcPct val="100000"/>
              </a:lnSpc>
              <a:spcBef>
                <a:spcPts val="1370"/>
              </a:spcBef>
              <a:buFont typeface="Arial MT"/>
              <a:buChar char="•"/>
              <a:tabLst>
                <a:tab pos="241300" algn="l"/>
              </a:tabLst>
            </a:pPr>
            <a:r>
              <a:rPr sz="2200" dirty="0">
                <a:solidFill>
                  <a:srgbClr val="292929"/>
                </a:solidFill>
                <a:latin typeface="Microsoft Sans Serif"/>
                <a:cs typeface="Microsoft Sans Serif"/>
              </a:rPr>
              <a:t>Starting</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from</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0" dirty="0">
                <a:solidFill>
                  <a:srgbClr val="292929"/>
                </a:solidFill>
                <a:latin typeface="Microsoft Sans Serif"/>
                <a:cs typeface="Microsoft Sans Serif"/>
              </a:rPr>
              <a:t> </a:t>
            </a:r>
            <a:r>
              <a:rPr sz="2200" spc="-70" dirty="0">
                <a:solidFill>
                  <a:srgbClr val="292929"/>
                </a:solidFill>
                <a:latin typeface="Microsoft Sans Serif"/>
                <a:cs typeface="Microsoft Sans Serif"/>
              </a:rPr>
              <a:t>year</a:t>
            </a:r>
            <a:r>
              <a:rPr sz="2200" spc="-20" dirty="0">
                <a:solidFill>
                  <a:srgbClr val="292929"/>
                </a:solidFill>
                <a:latin typeface="Microsoft Sans Serif"/>
                <a:cs typeface="Microsoft Sans Serif"/>
              </a:rPr>
              <a:t> </a:t>
            </a:r>
            <a:r>
              <a:rPr sz="2200" spc="50" dirty="0">
                <a:solidFill>
                  <a:srgbClr val="292929"/>
                </a:solidFill>
                <a:latin typeface="Microsoft Sans Serif"/>
                <a:cs typeface="Microsoft Sans Serif"/>
              </a:rPr>
              <a:t>2013,</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0" dirty="0">
                <a:solidFill>
                  <a:srgbClr val="292929"/>
                </a:solidFill>
                <a:latin typeface="Microsoft Sans Serif"/>
                <a:cs typeface="Microsoft Sans Serif"/>
              </a:rPr>
              <a:t> </a:t>
            </a:r>
            <a:r>
              <a:rPr sz="2200" spc="-125" dirty="0">
                <a:solidFill>
                  <a:srgbClr val="292929"/>
                </a:solidFill>
                <a:latin typeface="Microsoft Sans Serif"/>
                <a:cs typeface="Microsoft Sans Serif"/>
              </a:rPr>
              <a:t>success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rate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20" dirty="0">
                <a:solidFill>
                  <a:srgbClr val="292929"/>
                </a:solidFill>
                <a:latin typeface="Microsoft Sans Serif"/>
                <a:cs typeface="Microsoft Sans Serif"/>
              </a:rPr>
              <a:t> </a:t>
            </a:r>
            <a:r>
              <a:rPr sz="2200" spc="-150" dirty="0">
                <a:solidFill>
                  <a:srgbClr val="292929"/>
                </a:solidFill>
                <a:latin typeface="Microsoft Sans Serif"/>
                <a:cs typeface="Microsoft Sans Serif"/>
              </a:rPr>
              <a:t>SpaceX</a:t>
            </a:r>
            <a:r>
              <a:rPr sz="2200" spc="5" dirty="0">
                <a:solidFill>
                  <a:srgbClr val="292929"/>
                </a:solidFill>
                <a:latin typeface="Microsoft Sans Serif"/>
                <a:cs typeface="Microsoft Sans Serif"/>
              </a:rPr>
              <a:t> </a:t>
            </a:r>
            <a:r>
              <a:rPr sz="2200" spc="-85" dirty="0">
                <a:solidFill>
                  <a:srgbClr val="292929"/>
                </a:solidFill>
                <a:latin typeface="Microsoft Sans Serif"/>
                <a:cs typeface="Microsoft Sans Serif"/>
              </a:rPr>
              <a:t>launches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20" dirty="0">
                <a:solidFill>
                  <a:srgbClr val="292929"/>
                </a:solidFill>
                <a:latin typeface="Microsoft Sans Serif"/>
                <a:cs typeface="Microsoft Sans Serif"/>
              </a:rPr>
              <a:t> </a:t>
            </a:r>
            <a:r>
              <a:rPr sz="2200" spc="-55" dirty="0">
                <a:solidFill>
                  <a:srgbClr val="292929"/>
                </a:solidFill>
                <a:latin typeface="Microsoft Sans Serif"/>
                <a:cs typeface="Microsoft Sans Serif"/>
              </a:rPr>
              <a:t>increased, </a:t>
            </a:r>
            <a:r>
              <a:rPr sz="2200" spc="-10" dirty="0">
                <a:solidFill>
                  <a:srgbClr val="292929"/>
                </a:solidFill>
                <a:latin typeface="Microsoft Sans Serif"/>
                <a:cs typeface="Microsoft Sans Serif"/>
              </a:rPr>
              <a:t>directly</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proportional</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time in</a:t>
            </a:r>
            <a:r>
              <a:rPr sz="2200" spc="-5" dirty="0">
                <a:solidFill>
                  <a:srgbClr val="292929"/>
                </a:solidFill>
                <a:latin typeface="Microsoft Sans Serif"/>
                <a:cs typeface="Microsoft Sans Serif"/>
              </a:rPr>
              <a:t> </a:t>
            </a:r>
            <a:r>
              <a:rPr sz="2200" spc="-70" dirty="0">
                <a:solidFill>
                  <a:srgbClr val="292929"/>
                </a:solidFill>
                <a:latin typeface="Microsoft Sans Serif"/>
                <a:cs typeface="Microsoft Sans Serif"/>
              </a:rPr>
              <a:t>years</a:t>
            </a:r>
            <a:r>
              <a:rPr sz="2200" dirty="0">
                <a:solidFill>
                  <a:srgbClr val="292929"/>
                </a:solidFill>
                <a:latin typeface="Microsoft Sans Serif"/>
                <a:cs typeface="Microsoft Sans Serif"/>
              </a:rPr>
              <a:t> to</a:t>
            </a:r>
            <a:r>
              <a:rPr sz="2200" spc="5" dirty="0">
                <a:solidFill>
                  <a:srgbClr val="292929"/>
                </a:solidFill>
                <a:latin typeface="Microsoft Sans Serif"/>
                <a:cs typeface="Microsoft Sans Serif"/>
              </a:rPr>
              <a:t> </a:t>
            </a:r>
            <a:r>
              <a:rPr sz="2200" spc="50" dirty="0">
                <a:solidFill>
                  <a:srgbClr val="292929"/>
                </a:solidFill>
                <a:latin typeface="Microsoft Sans Serif"/>
                <a:cs typeface="Microsoft Sans Serif"/>
              </a:rPr>
              <a:t>2020,</a:t>
            </a:r>
            <a:r>
              <a:rPr sz="2200" spc="-5" dirty="0">
                <a:solidFill>
                  <a:srgbClr val="292929"/>
                </a:solidFill>
                <a:latin typeface="Microsoft Sans Serif"/>
                <a:cs typeface="Microsoft Sans Serif"/>
              </a:rPr>
              <a:t> </a:t>
            </a:r>
            <a:r>
              <a:rPr sz="2200" spc="-20" dirty="0">
                <a:solidFill>
                  <a:srgbClr val="292929"/>
                </a:solidFill>
                <a:latin typeface="Microsoft Sans Serif"/>
                <a:cs typeface="Microsoft Sans Serif"/>
              </a:rPr>
              <a:t>which</a:t>
            </a:r>
            <a:r>
              <a:rPr sz="2200" spc="-5" dirty="0">
                <a:solidFill>
                  <a:srgbClr val="292929"/>
                </a:solidFill>
                <a:latin typeface="Microsoft Sans Serif"/>
                <a:cs typeface="Microsoft Sans Serif"/>
              </a:rPr>
              <a:t> </a:t>
            </a:r>
            <a:r>
              <a:rPr sz="2200" spc="55" dirty="0">
                <a:solidFill>
                  <a:srgbClr val="292929"/>
                </a:solidFill>
                <a:latin typeface="Microsoft Sans Serif"/>
                <a:cs typeface="Microsoft Sans Serif"/>
              </a:rPr>
              <a:t>it</a:t>
            </a:r>
            <a:r>
              <a:rPr sz="2200" dirty="0">
                <a:solidFill>
                  <a:srgbClr val="292929"/>
                </a:solidFill>
                <a:latin typeface="Microsoft Sans Serif"/>
                <a:cs typeface="Microsoft Sans Serif"/>
              </a:rPr>
              <a:t> will</a:t>
            </a:r>
            <a:r>
              <a:rPr sz="2200" spc="-5" dirty="0">
                <a:solidFill>
                  <a:srgbClr val="292929"/>
                </a:solidFill>
                <a:latin typeface="Microsoft Sans Serif"/>
                <a:cs typeface="Microsoft Sans Serif"/>
              </a:rPr>
              <a:t> </a:t>
            </a:r>
            <a:r>
              <a:rPr sz="2200" spc="-45" dirty="0">
                <a:solidFill>
                  <a:srgbClr val="292929"/>
                </a:solidFill>
                <a:latin typeface="Microsoft Sans Serif"/>
                <a:cs typeface="Microsoft Sans Serif"/>
              </a:rPr>
              <a:t>eventually</a:t>
            </a:r>
            <a:r>
              <a:rPr sz="2200" spc="5" dirty="0">
                <a:solidFill>
                  <a:srgbClr val="292929"/>
                </a:solidFill>
                <a:latin typeface="Microsoft Sans Serif"/>
                <a:cs typeface="Microsoft Sans Serif"/>
              </a:rPr>
              <a:t> </a:t>
            </a:r>
            <a:r>
              <a:rPr sz="2200" spc="-20" dirty="0">
                <a:solidFill>
                  <a:srgbClr val="292929"/>
                </a:solidFill>
                <a:latin typeface="Microsoft Sans Serif"/>
                <a:cs typeface="Microsoft Sans Serif"/>
              </a:rPr>
              <a:t>perfect</a:t>
            </a:r>
            <a:r>
              <a:rPr sz="2200" spc="5" dirty="0">
                <a:solidFill>
                  <a:srgbClr val="292929"/>
                </a:solidFill>
                <a:latin typeface="Microsoft Sans Serif"/>
                <a:cs typeface="Microsoft Sans Serif"/>
              </a:rPr>
              <a:t> </a:t>
            </a:r>
            <a:r>
              <a:rPr sz="2200" spc="-25" dirty="0">
                <a:solidFill>
                  <a:srgbClr val="292929"/>
                </a:solidFill>
                <a:latin typeface="Microsoft Sans Serif"/>
                <a:cs typeface="Microsoft Sans Serif"/>
              </a:rPr>
              <a:t>the </a:t>
            </a:r>
            <a:r>
              <a:rPr sz="2200" spc="-85" dirty="0">
                <a:solidFill>
                  <a:srgbClr val="292929"/>
                </a:solidFill>
                <a:latin typeface="Microsoft Sans Serif"/>
                <a:cs typeface="Microsoft Sans Serif"/>
              </a:rPr>
              <a:t>launches</a:t>
            </a:r>
            <a:r>
              <a:rPr sz="2200" dirty="0">
                <a:solidFill>
                  <a:srgbClr val="292929"/>
                </a:solidFill>
                <a:latin typeface="Microsoft Sans Serif"/>
                <a:cs typeface="Microsoft Sans Serif"/>
              </a:rPr>
              <a:t> in the </a:t>
            </a:r>
            <a:r>
              <a:rPr sz="2200" spc="-10" dirty="0">
                <a:solidFill>
                  <a:srgbClr val="292929"/>
                </a:solidFill>
                <a:latin typeface="Microsoft Sans Serif"/>
                <a:cs typeface="Microsoft Sans Serif"/>
              </a:rPr>
              <a:t>future.</a:t>
            </a:r>
            <a:endParaRPr sz="2200" dirty="0">
              <a:latin typeface="Microsoft Sans Serif"/>
              <a:cs typeface="Microsoft Sans Serif"/>
            </a:endParaRPr>
          </a:p>
          <a:p>
            <a:pPr marL="240665" indent="-227965">
              <a:lnSpc>
                <a:spcPct val="100000"/>
              </a:lnSpc>
              <a:spcBef>
                <a:spcPts val="1370"/>
              </a:spcBef>
              <a:buFont typeface="Arial MT"/>
              <a:buChar char="•"/>
              <a:tabLst>
                <a:tab pos="240665" algn="l"/>
              </a:tabLst>
            </a:pPr>
            <a:r>
              <a:rPr sz="2200" spc="-275" dirty="0">
                <a:solidFill>
                  <a:srgbClr val="292929"/>
                </a:solidFill>
                <a:latin typeface="Microsoft Sans Serif"/>
                <a:cs typeface="Microsoft Sans Serif"/>
              </a:rPr>
              <a:t>KSC</a:t>
            </a:r>
            <a:r>
              <a:rPr sz="2200" spc="80" dirty="0">
                <a:solidFill>
                  <a:srgbClr val="292929"/>
                </a:solidFill>
                <a:latin typeface="Microsoft Sans Serif"/>
                <a:cs typeface="Microsoft Sans Serif"/>
              </a:rPr>
              <a:t> </a:t>
            </a:r>
            <a:r>
              <a:rPr sz="2200" spc="-165" dirty="0">
                <a:solidFill>
                  <a:srgbClr val="292929"/>
                </a:solidFill>
                <a:latin typeface="Microsoft Sans Serif"/>
                <a:cs typeface="Microsoft Sans Serif"/>
              </a:rPr>
              <a:t>LC-</a:t>
            </a:r>
            <a:r>
              <a:rPr sz="2200" dirty="0">
                <a:solidFill>
                  <a:srgbClr val="292929"/>
                </a:solidFill>
                <a:latin typeface="Microsoft Sans Serif"/>
                <a:cs typeface="Microsoft Sans Serif"/>
              </a:rPr>
              <a:t>39A</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have</a:t>
            </a:r>
            <a:r>
              <a:rPr sz="2200" dirty="0">
                <a:solidFill>
                  <a:srgbClr val="292929"/>
                </a:solidFill>
                <a:latin typeface="Microsoft Sans Serif"/>
                <a:cs typeface="Microsoft Sans Serif"/>
              </a:rPr>
              <a:t> the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most </a:t>
            </a:r>
            <a:r>
              <a:rPr sz="2200" spc="-95" dirty="0">
                <a:solidFill>
                  <a:srgbClr val="292929"/>
                </a:solidFill>
                <a:latin typeface="Microsoft Sans Serif"/>
                <a:cs typeface="Microsoft Sans Serif"/>
              </a:rPr>
              <a:t>successful</a:t>
            </a:r>
            <a:r>
              <a:rPr sz="2200" spc="-5" dirty="0">
                <a:solidFill>
                  <a:srgbClr val="292929"/>
                </a:solidFill>
                <a:latin typeface="Microsoft Sans Serif"/>
                <a:cs typeface="Microsoft Sans Serif"/>
              </a:rPr>
              <a:t> </a:t>
            </a:r>
            <a:r>
              <a:rPr sz="2200" spc="-85" dirty="0">
                <a:solidFill>
                  <a:srgbClr val="292929"/>
                </a:solidFill>
                <a:latin typeface="Microsoft Sans Serif"/>
                <a:cs typeface="Microsoft Sans Serif"/>
              </a:rPr>
              <a:t>launches</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250" dirty="0">
                <a:solidFill>
                  <a:srgbClr val="292929"/>
                </a:solidFill>
                <a:latin typeface="Microsoft Sans Serif"/>
                <a:cs typeface="Microsoft Sans Serif"/>
              </a:rPr>
              <a:t> </a:t>
            </a:r>
            <a:r>
              <a:rPr sz="2200" spc="-40" dirty="0">
                <a:solidFill>
                  <a:srgbClr val="292929"/>
                </a:solidFill>
                <a:latin typeface="Microsoft Sans Serif"/>
                <a:cs typeface="Microsoft Sans Serif"/>
              </a:rPr>
              <a:t>any</a:t>
            </a:r>
            <a:r>
              <a:rPr sz="2200" spc="5" dirty="0">
                <a:solidFill>
                  <a:srgbClr val="292929"/>
                </a:solidFill>
                <a:latin typeface="Microsoft Sans Serif"/>
                <a:cs typeface="Microsoft Sans Serif"/>
              </a:rPr>
              <a:t> </a:t>
            </a:r>
            <a:r>
              <a:rPr sz="2200" spc="-50" dirty="0">
                <a:solidFill>
                  <a:srgbClr val="292929"/>
                </a:solidFill>
                <a:latin typeface="Microsoft Sans Serif"/>
                <a:cs typeface="Microsoft Sans Serif"/>
              </a:rPr>
              <a:t>sites;</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76.9%</a:t>
            </a:r>
            <a:endParaRPr sz="2200" dirty="0">
              <a:latin typeface="Microsoft Sans Serif"/>
              <a:cs typeface="Microsoft Sans Serif"/>
            </a:endParaRPr>
          </a:p>
          <a:p>
            <a:pPr marL="240665" indent="-227965">
              <a:lnSpc>
                <a:spcPct val="100000"/>
              </a:lnSpc>
              <a:spcBef>
                <a:spcPts val="1460"/>
              </a:spcBef>
              <a:buFont typeface="Arial MT"/>
              <a:buChar char="•"/>
              <a:tabLst>
                <a:tab pos="240665" algn="l"/>
              </a:tabLst>
            </a:pPr>
            <a:r>
              <a:rPr sz="2200" spc="-275" dirty="0">
                <a:latin typeface="Microsoft Sans Serif"/>
                <a:cs typeface="Microsoft Sans Serif"/>
              </a:rPr>
              <a:t>SSO</a:t>
            </a:r>
            <a:r>
              <a:rPr sz="2200" spc="75" dirty="0">
                <a:latin typeface="Microsoft Sans Serif"/>
                <a:cs typeface="Microsoft Sans Serif"/>
              </a:rPr>
              <a:t> </a:t>
            </a:r>
            <a:r>
              <a:rPr sz="2200" dirty="0">
                <a:latin typeface="Microsoft Sans Serif"/>
                <a:cs typeface="Microsoft Sans Serif"/>
              </a:rPr>
              <a:t>orbit</a:t>
            </a:r>
            <a:r>
              <a:rPr sz="2200" spc="-114" dirty="0">
                <a:latin typeface="Microsoft Sans Serif"/>
                <a:cs typeface="Microsoft Sans Serif"/>
              </a:rPr>
              <a:t> </a:t>
            </a:r>
            <a:r>
              <a:rPr sz="2200" spc="-90" dirty="0">
                <a:latin typeface="Microsoft Sans Serif"/>
                <a:cs typeface="Microsoft Sans Serif"/>
              </a:rPr>
              <a:t>have</a:t>
            </a:r>
            <a:r>
              <a:rPr sz="2200" spc="-15" dirty="0">
                <a:latin typeface="Microsoft Sans Serif"/>
                <a:cs typeface="Microsoft Sans Serif"/>
              </a:rPr>
              <a:t> </a:t>
            </a:r>
            <a:r>
              <a:rPr sz="2200" dirty="0">
                <a:latin typeface="Microsoft Sans Serif"/>
                <a:cs typeface="Microsoft Sans Serif"/>
              </a:rPr>
              <a:t>the</a:t>
            </a:r>
            <a:r>
              <a:rPr sz="2200" spc="-20" dirty="0">
                <a:latin typeface="Microsoft Sans Serif"/>
                <a:cs typeface="Microsoft Sans Serif"/>
              </a:rPr>
              <a:t> </a:t>
            </a:r>
            <a:r>
              <a:rPr sz="2200" dirty="0">
                <a:latin typeface="Microsoft Sans Serif"/>
                <a:cs typeface="Microsoft Sans Serif"/>
              </a:rPr>
              <a:t>most</a:t>
            </a:r>
            <a:r>
              <a:rPr sz="2200" spc="-20" dirty="0">
                <a:latin typeface="Microsoft Sans Serif"/>
                <a:cs typeface="Microsoft Sans Serif"/>
              </a:rPr>
              <a:t> </a:t>
            </a:r>
            <a:r>
              <a:rPr sz="2200" spc="-125" dirty="0">
                <a:latin typeface="Microsoft Sans Serif"/>
                <a:cs typeface="Microsoft Sans Serif"/>
              </a:rPr>
              <a:t>success</a:t>
            </a:r>
            <a:r>
              <a:rPr sz="2200" spc="-15" dirty="0">
                <a:latin typeface="Microsoft Sans Serif"/>
                <a:cs typeface="Microsoft Sans Serif"/>
              </a:rPr>
              <a:t> </a:t>
            </a:r>
            <a:r>
              <a:rPr sz="2200" spc="-10" dirty="0">
                <a:latin typeface="Microsoft Sans Serif"/>
                <a:cs typeface="Microsoft Sans Serif"/>
              </a:rPr>
              <a:t>rate;</a:t>
            </a:r>
            <a:r>
              <a:rPr sz="2200" spc="-25" dirty="0">
                <a:latin typeface="Microsoft Sans Serif"/>
                <a:cs typeface="Microsoft Sans Serif"/>
              </a:rPr>
              <a:t> </a:t>
            </a:r>
            <a:r>
              <a:rPr sz="2200" spc="75" dirty="0">
                <a:latin typeface="Microsoft Sans Serif"/>
                <a:cs typeface="Microsoft Sans Serif"/>
              </a:rPr>
              <a:t>100%</a:t>
            </a:r>
            <a:r>
              <a:rPr sz="2200" spc="-20" dirty="0">
                <a:latin typeface="Microsoft Sans Serif"/>
                <a:cs typeface="Microsoft Sans Serif"/>
              </a:rPr>
              <a:t> </a:t>
            </a:r>
            <a:r>
              <a:rPr sz="2200" dirty="0">
                <a:latin typeface="Microsoft Sans Serif"/>
                <a:cs typeface="Microsoft Sans Serif"/>
              </a:rPr>
              <a:t>and</a:t>
            </a:r>
            <a:r>
              <a:rPr sz="2200" spc="-20" dirty="0">
                <a:latin typeface="Microsoft Sans Serif"/>
                <a:cs typeface="Microsoft Sans Serif"/>
              </a:rPr>
              <a:t> </a:t>
            </a:r>
            <a:r>
              <a:rPr sz="2200" spc="-45" dirty="0">
                <a:latin typeface="Microsoft Sans Serif"/>
                <a:cs typeface="Microsoft Sans Serif"/>
              </a:rPr>
              <a:t>more</a:t>
            </a:r>
            <a:r>
              <a:rPr sz="2200" spc="-20" dirty="0">
                <a:latin typeface="Microsoft Sans Serif"/>
                <a:cs typeface="Microsoft Sans Serif"/>
              </a:rPr>
              <a:t> </a:t>
            </a:r>
            <a:r>
              <a:rPr sz="2200" dirty="0">
                <a:latin typeface="Microsoft Sans Serif"/>
                <a:cs typeface="Microsoft Sans Serif"/>
              </a:rPr>
              <a:t>than</a:t>
            </a:r>
            <a:r>
              <a:rPr sz="2200" spc="-20" dirty="0">
                <a:latin typeface="Microsoft Sans Serif"/>
                <a:cs typeface="Microsoft Sans Serif"/>
              </a:rPr>
              <a:t> </a:t>
            </a:r>
            <a:r>
              <a:rPr sz="2200" spc="95" dirty="0">
                <a:latin typeface="Microsoft Sans Serif"/>
                <a:cs typeface="Microsoft Sans Serif"/>
              </a:rPr>
              <a:t>1</a:t>
            </a:r>
            <a:r>
              <a:rPr sz="2200" spc="-25" dirty="0">
                <a:latin typeface="Microsoft Sans Serif"/>
                <a:cs typeface="Microsoft Sans Serif"/>
              </a:rPr>
              <a:t> </a:t>
            </a:r>
            <a:r>
              <a:rPr sz="2200" spc="-10" dirty="0">
                <a:latin typeface="Microsoft Sans Serif"/>
                <a:cs typeface="Microsoft Sans Serif"/>
              </a:rPr>
              <a:t>occurrence.</a:t>
            </a:r>
            <a:endParaRPr sz="2200" dirty="0">
              <a:latin typeface="Microsoft Sans Serif"/>
              <a:cs typeface="Microsoft Sans Serif"/>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9757019"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gn="l" rtl="0" fontAlgn="base">
              <a:buFont typeface="Arial" panose="020B0604020202020204" pitchFamily="34" charset="0"/>
              <a:buChar char="•"/>
            </a:pPr>
            <a:r>
              <a:rPr lang="en-US" sz="6400" b="0" i="0" u="none" strike="noStrike" dirty="0">
                <a:solidFill>
                  <a:srgbClr val="767171"/>
                </a:solidFill>
                <a:effectLst/>
                <a:latin typeface="Abadi" panose="020B0604020104020204" pitchFamily="34" charset="0"/>
              </a:rPr>
              <a:t>SpaceX websites or space agencies' databases that provide information on past launches. SpaceX's own website often provides detailed information on their launches.</a:t>
            </a:r>
            <a:r>
              <a:rPr lang="en-US" sz="6400" b="0" i="0" dirty="0">
                <a:solidFill>
                  <a:srgbClr val="000000"/>
                </a:solidFill>
                <a:effectLst/>
                <a:latin typeface="Abadi" panose="020B0604020104020204" pitchFamily="34" charset="0"/>
              </a:rPr>
              <a:t>​</a:t>
            </a:r>
            <a:endParaRPr lang="en-US" sz="6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6400" b="0" i="0" u="none" strike="noStrike" dirty="0">
                <a:solidFill>
                  <a:srgbClr val="767171"/>
                </a:solidFill>
                <a:effectLst/>
                <a:latin typeface="Abadi" panose="020B0604020104020204" pitchFamily="34" charset="0"/>
              </a:rPr>
              <a:t>If there are no APIs available, you can scrape data from websites that publish information about SpaceX launches. Be sure to review the website's terms of service and respect any rate limits or restrictions they have in place.</a:t>
            </a:r>
            <a:r>
              <a:rPr lang="en-US" sz="6400" b="0" i="0" dirty="0">
                <a:solidFill>
                  <a:srgbClr val="000000"/>
                </a:solidFill>
                <a:effectLst/>
                <a:latin typeface="Abadi" panose="020B0604020104020204" pitchFamily="34" charset="0"/>
              </a:rPr>
              <a:t>​</a:t>
            </a:r>
            <a:endParaRPr lang="en-US" sz="6400" b="0" i="0" dirty="0">
              <a:solidFill>
                <a:srgbClr val="000000"/>
              </a:solidFill>
              <a:effectLst/>
              <a:latin typeface="Arial" panose="020B0604020202020204" pitchFamily="34" charset="0"/>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b="0" i="0" u="none" strike="noStrike" dirty="0">
                <a:solidFill>
                  <a:srgbClr val="767171"/>
                </a:solidFill>
                <a:effectLst/>
                <a:latin typeface="Abadi" panose="020B0604020104020204" pitchFamily="34" charset="0"/>
              </a:rPr>
              <a:t>t involves tasks such as handling missing values, correcting data types, performing feature engineering, and integrating data from multiple sources. Data wrangling is a critical step in the data analysis pipeline, as it ensures that the data is accurate, consistent, and well-structured for further analysis and visualization.</a:t>
            </a:r>
          </a:p>
          <a:p>
            <a:pPr lvl="1">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1B07C49E-AFFC-EC46-8930-E4D428F5F943}"/>
              </a:ext>
            </a:extLst>
          </p:cNvPr>
          <p:cNvSpPr>
            <a:spLocks noGrp="1"/>
          </p:cNvSpPr>
          <p:nvPr/>
        </p:nvSpPr>
        <p:spPr>
          <a:xfrm>
            <a:off x="838200" y="1400366"/>
            <a:ext cx="10515600" cy="48260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rial"/>
                <a:cs typeface="Arial"/>
              </a:rPr>
              <a:t>Official Sources: Visit official SpaceX websites or space agencies' databases that provide information on past launches. SpaceX's own website often provides detailed information on their launches.</a:t>
            </a:r>
            <a:endParaRPr lang="en-US" sz="1800" dirty="0">
              <a:solidFill>
                <a:srgbClr val="000000"/>
              </a:solidFill>
              <a:latin typeface="Arial"/>
              <a:cs typeface="Arial"/>
            </a:endParaRPr>
          </a:p>
          <a:p>
            <a:pPr>
              <a:lnSpc>
                <a:spcPct val="100000"/>
              </a:lnSpc>
              <a:spcBef>
                <a:spcPts val="1400"/>
              </a:spcBef>
            </a:pPr>
            <a:r>
              <a:rPr lang="en-US" sz="1800" b="1" dirty="0">
                <a:solidFill>
                  <a:schemeClr val="accent3">
                    <a:lumMod val="25000"/>
                  </a:schemeClr>
                </a:solidFill>
                <a:latin typeface="Arial"/>
                <a:cs typeface="Arial"/>
              </a:rPr>
              <a:t>APIs: Check if there are any APIs available that provide access to SpaceX launch data. Some space-related APIs or general data APIs may offer endpoints for retrieving information about SpaceX launches.</a:t>
            </a:r>
            <a:endParaRPr lang="en-US" sz="1800" dirty="0">
              <a:solidFill>
                <a:srgbClr val="000000"/>
              </a:solidFill>
              <a:latin typeface="Arial"/>
              <a:cs typeface="Arial"/>
            </a:endParaRPr>
          </a:p>
          <a:p>
            <a:pPr>
              <a:lnSpc>
                <a:spcPct val="100000"/>
              </a:lnSpc>
              <a:spcBef>
                <a:spcPts val="1400"/>
              </a:spcBef>
            </a:pPr>
            <a:r>
              <a:rPr lang="en-US" sz="1800" b="1" dirty="0">
                <a:solidFill>
                  <a:schemeClr val="accent3">
                    <a:lumMod val="25000"/>
                  </a:schemeClr>
                </a:solidFill>
                <a:latin typeface="Arial"/>
                <a:cs typeface="Arial"/>
              </a:rPr>
              <a:t>Web Scraping: If there are no APIs available, you can scrape data from websites that publish information about SpaceX launches. Be sure to review the website's terms of service and respect any rate limits or restrictions they have in place.</a:t>
            </a:r>
            <a:endParaRPr lang="en-US" sz="1800" dirty="0">
              <a:solidFill>
                <a:srgbClr val="000000"/>
              </a:solidFill>
              <a:latin typeface="Arial"/>
              <a:cs typeface="Arial"/>
            </a:endParaRPr>
          </a:p>
          <a:p>
            <a:pPr>
              <a:lnSpc>
                <a:spcPct val="100000"/>
              </a:lnSpc>
              <a:spcBef>
                <a:spcPts val="1400"/>
              </a:spcBef>
            </a:pPr>
            <a:r>
              <a:rPr lang="en-US" sz="1800" b="1" dirty="0">
                <a:solidFill>
                  <a:schemeClr val="accent3">
                    <a:lumMod val="25000"/>
                  </a:schemeClr>
                </a:solidFill>
                <a:latin typeface="Arial"/>
                <a:cs typeface="Arial"/>
              </a:rPr>
              <a:t>Public Datasets: Look for public datasets available on platforms like Kaggle, GitHub, or government databases that include SpaceX launch data. These datasets may already be cleaned and formatted for analysis.</a:t>
            </a:r>
            <a:endParaRPr lang="en-US" sz="1800" dirty="0">
              <a:solidFill>
                <a:srgbClr val="000000"/>
              </a:solidFill>
              <a:latin typeface="Arial"/>
              <a:cs typeface="Arial"/>
            </a:endParaRPr>
          </a:p>
          <a:p>
            <a:pPr>
              <a:lnSpc>
                <a:spcPct val="100000"/>
              </a:lnSpc>
              <a:spcBef>
                <a:spcPts val="1400"/>
              </a:spcBef>
            </a:pPr>
            <a:r>
              <a:rPr lang="en-US" sz="1800" b="1" dirty="0">
                <a:solidFill>
                  <a:schemeClr val="accent3">
                    <a:lumMod val="25000"/>
                  </a:schemeClr>
                </a:solidFill>
                <a:latin typeface="Arial"/>
                <a:cs typeface="Arial"/>
              </a:rPr>
              <a:t>Manual Entry: If necessary, you could manually enter data from reliable sources into a spreadsheet or database for use in your dashboard.</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solidFill>
                <a:srgbClr val="000000"/>
              </a:solidFill>
              <a:latin typeface="Calibri" panose="020F0502020204030204"/>
              <a:cs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4206387"/>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object 4">
            <a:extLst>
              <a:ext uri="{FF2B5EF4-FFF2-40B4-BE49-F238E27FC236}">
                <a16:creationId xmlns:a16="http://schemas.microsoft.com/office/drawing/2014/main" id="{1226F0F9-5F16-AB64-7A9A-9F57B393168F}"/>
              </a:ext>
            </a:extLst>
          </p:cNvPr>
          <p:cNvGrpSpPr/>
          <p:nvPr/>
        </p:nvGrpSpPr>
        <p:grpSpPr>
          <a:xfrm>
            <a:off x="1216152" y="1551432"/>
            <a:ext cx="3200400" cy="3045460"/>
            <a:chOff x="1216152" y="1551432"/>
            <a:chExt cx="3200400" cy="3045460"/>
          </a:xfrm>
        </p:grpSpPr>
        <p:pic>
          <p:nvPicPr>
            <p:cNvPr id="8" name="object 5">
              <a:extLst>
                <a:ext uri="{FF2B5EF4-FFF2-40B4-BE49-F238E27FC236}">
                  <a16:creationId xmlns:a16="http://schemas.microsoft.com/office/drawing/2014/main" id="{DEEE8587-CCD5-19C7-51A8-0E8BFA67F737}"/>
                </a:ext>
              </a:extLst>
            </p:cNvPr>
            <p:cNvPicPr/>
            <p:nvPr/>
          </p:nvPicPr>
          <p:blipFill>
            <a:blip r:embed="rId3" cstate="print"/>
            <a:stretch>
              <a:fillRect/>
            </a:stretch>
          </p:blipFill>
          <p:spPr>
            <a:xfrm>
              <a:off x="1216152" y="1551432"/>
              <a:ext cx="3200400" cy="996696"/>
            </a:xfrm>
            <a:prstGeom prst="rect">
              <a:avLst/>
            </a:prstGeom>
          </p:spPr>
        </p:pic>
        <p:pic>
          <p:nvPicPr>
            <p:cNvPr id="9" name="object 6">
              <a:extLst>
                <a:ext uri="{FF2B5EF4-FFF2-40B4-BE49-F238E27FC236}">
                  <a16:creationId xmlns:a16="http://schemas.microsoft.com/office/drawing/2014/main" id="{10E1918A-6688-B7E7-B272-5535A740E3B4}"/>
                </a:ext>
              </a:extLst>
            </p:cNvPr>
            <p:cNvPicPr/>
            <p:nvPr/>
          </p:nvPicPr>
          <p:blipFill>
            <a:blip r:embed="rId4" cstate="print"/>
            <a:stretch>
              <a:fillRect/>
            </a:stretch>
          </p:blipFill>
          <p:spPr>
            <a:xfrm>
              <a:off x="1344168" y="1661160"/>
              <a:ext cx="2993135" cy="826008"/>
            </a:xfrm>
            <a:prstGeom prst="rect">
              <a:avLst/>
            </a:prstGeom>
          </p:spPr>
        </p:pic>
        <p:pic>
          <p:nvPicPr>
            <p:cNvPr id="10" name="object 7">
              <a:extLst>
                <a:ext uri="{FF2B5EF4-FFF2-40B4-BE49-F238E27FC236}">
                  <a16:creationId xmlns:a16="http://schemas.microsoft.com/office/drawing/2014/main" id="{7F660EDD-77C3-C9F6-F994-FD2FF53B9CDF}"/>
                </a:ext>
              </a:extLst>
            </p:cNvPr>
            <p:cNvPicPr/>
            <p:nvPr/>
          </p:nvPicPr>
          <p:blipFill>
            <a:blip r:embed="rId5" cstate="print"/>
            <a:stretch>
              <a:fillRect/>
            </a:stretch>
          </p:blipFill>
          <p:spPr>
            <a:xfrm>
              <a:off x="1273352" y="1590560"/>
              <a:ext cx="3085287" cy="881252"/>
            </a:xfrm>
            <a:prstGeom prst="rect">
              <a:avLst/>
            </a:prstGeom>
          </p:spPr>
        </p:pic>
        <p:pic>
          <p:nvPicPr>
            <p:cNvPr id="11" name="object 8">
              <a:extLst>
                <a:ext uri="{FF2B5EF4-FFF2-40B4-BE49-F238E27FC236}">
                  <a16:creationId xmlns:a16="http://schemas.microsoft.com/office/drawing/2014/main" id="{F596883A-D3BD-9966-23CB-6C99D2161EE9}"/>
                </a:ext>
              </a:extLst>
            </p:cNvPr>
            <p:cNvPicPr/>
            <p:nvPr/>
          </p:nvPicPr>
          <p:blipFill>
            <a:blip r:embed="rId6" cstate="print"/>
            <a:stretch>
              <a:fillRect/>
            </a:stretch>
          </p:blipFill>
          <p:spPr>
            <a:xfrm>
              <a:off x="1216152" y="2508504"/>
              <a:ext cx="3200400" cy="832103"/>
            </a:xfrm>
            <a:prstGeom prst="rect">
              <a:avLst/>
            </a:prstGeom>
          </p:spPr>
        </p:pic>
        <p:pic>
          <p:nvPicPr>
            <p:cNvPr id="12" name="object 9">
              <a:extLst>
                <a:ext uri="{FF2B5EF4-FFF2-40B4-BE49-F238E27FC236}">
                  <a16:creationId xmlns:a16="http://schemas.microsoft.com/office/drawing/2014/main" id="{A223C6CD-E8A1-3BFB-1632-E45BAB8BE9E4}"/>
                </a:ext>
              </a:extLst>
            </p:cNvPr>
            <p:cNvPicPr/>
            <p:nvPr/>
          </p:nvPicPr>
          <p:blipFill>
            <a:blip r:embed="rId7" cstate="print"/>
            <a:stretch>
              <a:fillRect/>
            </a:stretch>
          </p:blipFill>
          <p:spPr>
            <a:xfrm>
              <a:off x="1216152" y="2535936"/>
              <a:ext cx="3197352" cy="826008"/>
            </a:xfrm>
            <a:prstGeom prst="rect">
              <a:avLst/>
            </a:prstGeom>
          </p:spPr>
        </p:pic>
        <p:pic>
          <p:nvPicPr>
            <p:cNvPr id="13" name="object 10">
              <a:extLst>
                <a:ext uri="{FF2B5EF4-FFF2-40B4-BE49-F238E27FC236}">
                  <a16:creationId xmlns:a16="http://schemas.microsoft.com/office/drawing/2014/main" id="{577F150D-2BA3-6DE6-8915-41AEA6367004}"/>
                </a:ext>
              </a:extLst>
            </p:cNvPr>
            <p:cNvPicPr/>
            <p:nvPr/>
          </p:nvPicPr>
          <p:blipFill>
            <a:blip r:embed="rId8" cstate="print"/>
            <a:stretch>
              <a:fillRect/>
            </a:stretch>
          </p:blipFill>
          <p:spPr>
            <a:xfrm>
              <a:off x="1273352" y="2549423"/>
              <a:ext cx="3085287" cy="712127"/>
            </a:xfrm>
            <a:prstGeom prst="rect">
              <a:avLst/>
            </a:prstGeom>
          </p:spPr>
        </p:pic>
        <p:pic>
          <p:nvPicPr>
            <p:cNvPr id="14" name="object 11">
              <a:extLst>
                <a:ext uri="{FF2B5EF4-FFF2-40B4-BE49-F238E27FC236}">
                  <a16:creationId xmlns:a16="http://schemas.microsoft.com/office/drawing/2014/main" id="{5CE31BDC-C638-2405-8DEF-4358D770D7BD}"/>
                </a:ext>
              </a:extLst>
            </p:cNvPr>
            <p:cNvPicPr/>
            <p:nvPr/>
          </p:nvPicPr>
          <p:blipFill>
            <a:blip r:embed="rId9" cstate="print"/>
            <a:stretch>
              <a:fillRect/>
            </a:stretch>
          </p:blipFill>
          <p:spPr>
            <a:xfrm>
              <a:off x="1216152" y="3300983"/>
              <a:ext cx="3200400" cy="1295400"/>
            </a:xfrm>
            <a:prstGeom prst="rect">
              <a:avLst/>
            </a:prstGeom>
          </p:spPr>
        </p:pic>
        <p:pic>
          <p:nvPicPr>
            <p:cNvPr id="15" name="object 12">
              <a:extLst>
                <a:ext uri="{FF2B5EF4-FFF2-40B4-BE49-F238E27FC236}">
                  <a16:creationId xmlns:a16="http://schemas.microsoft.com/office/drawing/2014/main" id="{2D8365CE-587A-BB3A-6852-9F82C5274A7D}"/>
                </a:ext>
              </a:extLst>
            </p:cNvPr>
            <p:cNvPicPr/>
            <p:nvPr/>
          </p:nvPicPr>
          <p:blipFill>
            <a:blip r:embed="rId10" cstate="print"/>
            <a:stretch>
              <a:fillRect/>
            </a:stretch>
          </p:blipFill>
          <p:spPr>
            <a:xfrm>
              <a:off x="1359408" y="3560064"/>
              <a:ext cx="2962655" cy="826008"/>
            </a:xfrm>
            <a:prstGeom prst="rect">
              <a:avLst/>
            </a:prstGeom>
          </p:spPr>
        </p:pic>
        <p:pic>
          <p:nvPicPr>
            <p:cNvPr id="16" name="object 13">
              <a:extLst>
                <a:ext uri="{FF2B5EF4-FFF2-40B4-BE49-F238E27FC236}">
                  <a16:creationId xmlns:a16="http://schemas.microsoft.com/office/drawing/2014/main" id="{13809073-68F6-EA2A-F1A9-2153DB7C7A16}"/>
                </a:ext>
              </a:extLst>
            </p:cNvPr>
            <p:cNvPicPr/>
            <p:nvPr/>
          </p:nvPicPr>
          <p:blipFill>
            <a:blip r:embed="rId11" cstate="print"/>
            <a:stretch>
              <a:fillRect/>
            </a:stretch>
          </p:blipFill>
          <p:spPr>
            <a:xfrm>
              <a:off x="1273352" y="3339160"/>
              <a:ext cx="3085287" cy="1178013"/>
            </a:xfrm>
            <a:prstGeom prst="rect">
              <a:avLst/>
            </a:prstGeom>
          </p:spPr>
        </p:pic>
      </p:grpSp>
      <p:sp>
        <p:nvSpPr>
          <p:cNvPr id="17" name="object 14">
            <a:extLst>
              <a:ext uri="{FF2B5EF4-FFF2-40B4-BE49-F238E27FC236}">
                <a16:creationId xmlns:a16="http://schemas.microsoft.com/office/drawing/2014/main" id="{FC7B95E6-82AF-8EC7-4F72-BA7B74978B28}"/>
              </a:ext>
            </a:extLst>
          </p:cNvPr>
          <p:cNvSpPr txBox="1"/>
          <p:nvPr/>
        </p:nvSpPr>
        <p:spPr>
          <a:xfrm>
            <a:off x="1338072" y="1765415"/>
            <a:ext cx="2838450" cy="2421255"/>
          </a:xfrm>
          <a:prstGeom prst="rect">
            <a:avLst/>
          </a:prstGeom>
        </p:spPr>
        <p:txBody>
          <a:bodyPr vert="horz" wrap="square" lIns="0" tIns="35560" rIns="0" bIns="0" rtlCol="0">
            <a:spAutoFit/>
          </a:bodyPr>
          <a:lstStyle/>
          <a:p>
            <a:pPr marL="138430" marR="130810" algn="ctr">
              <a:lnSpc>
                <a:spcPts val="1900"/>
              </a:lnSpc>
              <a:spcBef>
                <a:spcPts val="280"/>
              </a:spcBef>
            </a:pPr>
            <a:r>
              <a:rPr sz="1700" dirty="0">
                <a:solidFill>
                  <a:srgbClr val="FFFFFF"/>
                </a:solidFill>
                <a:latin typeface="Calibri"/>
                <a:cs typeface="Calibri"/>
              </a:rPr>
              <a:t>Get</a:t>
            </a:r>
            <a:r>
              <a:rPr sz="1700" spc="-65" dirty="0">
                <a:solidFill>
                  <a:srgbClr val="FFFFFF"/>
                </a:solidFill>
                <a:latin typeface="Calibri"/>
                <a:cs typeface="Calibri"/>
              </a:rPr>
              <a:t> </a:t>
            </a:r>
            <a:r>
              <a:rPr sz="1700" dirty="0">
                <a:solidFill>
                  <a:srgbClr val="FFFFFF"/>
                </a:solidFill>
                <a:latin typeface="Calibri"/>
                <a:cs typeface="Calibri"/>
              </a:rPr>
              <a:t>request</a:t>
            </a:r>
            <a:r>
              <a:rPr sz="1700" spc="-60" dirty="0">
                <a:solidFill>
                  <a:srgbClr val="FFFFFF"/>
                </a:solidFill>
                <a:latin typeface="Calibri"/>
                <a:cs typeface="Calibri"/>
              </a:rPr>
              <a:t> </a:t>
            </a:r>
            <a:r>
              <a:rPr sz="1700" dirty="0">
                <a:solidFill>
                  <a:srgbClr val="FFFFFF"/>
                </a:solidFill>
                <a:latin typeface="Calibri"/>
                <a:cs typeface="Calibri"/>
              </a:rPr>
              <a:t>for</a:t>
            </a:r>
            <a:r>
              <a:rPr sz="1700" spc="-60" dirty="0">
                <a:solidFill>
                  <a:srgbClr val="FFFFFF"/>
                </a:solidFill>
                <a:latin typeface="Calibri"/>
                <a:cs typeface="Calibri"/>
              </a:rPr>
              <a:t> </a:t>
            </a:r>
            <a:r>
              <a:rPr sz="1700" spc="-10" dirty="0">
                <a:solidFill>
                  <a:srgbClr val="FFFFFF"/>
                </a:solidFill>
                <a:latin typeface="Calibri"/>
                <a:cs typeface="Calibri"/>
              </a:rPr>
              <a:t>rocket</a:t>
            </a:r>
            <a:r>
              <a:rPr sz="1700" spc="-65" dirty="0">
                <a:solidFill>
                  <a:srgbClr val="FFFFFF"/>
                </a:solidFill>
                <a:latin typeface="Calibri"/>
                <a:cs typeface="Calibri"/>
              </a:rPr>
              <a:t> </a:t>
            </a:r>
            <a:r>
              <a:rPr sz="1700" spc="-10" dirty="0">
                <a:solidFill>
                  <a:srgbClr val="FFFFFF"/>
                </a:solidFill>
                <a:latin typeface="Calibri"/>
                <a:cs typeface="Calibri"/>
              </a:rPr>
              <a:t>launch </a:t>
            </a:r>
            <a:r>
              <a:rPr sz="1700" dirty="0">
                <a:solidFill>
                  <a:srgbClr val="FFFFFF"/>
                </a:solidFill>
                <a:latin typeface="Calibri"/>
                <a:cs typeface="Calibri"/>
              </a:rPr>
              <a:t>data</a:t>
            </a:r>
            <a:r>
              <a:rPr sz="1700" spc="-30" dirty="0">
                <a:solidFill>
                  <a:srgbClr val="FFFFFF"/>
                </a:solidFill>
                <a:latin typeface="Calibri"/>
                <a:cs typeface="Calibri"/>
              </a:rPr>
              <a:t> </a:t>
            </a:r>
            <a:r>
              <a:rPr sz="1700" dirty="0">
                <a:solidFill>
                  <a:srgbClr val="FFFFFF"/>
                </a:solidFill>
                <a:latin typeface="Calibri"/>
                <a:cs typeface="Calibri"/>
              </a:rPr>
              <a:t>using</a:t>
            </a:r>
            <a:r>
              <a:rPr sz="1700" spc="-30" dirty="0">
                <a:solidFill>
                  <a:srgbClr val="FFFFFF"/>
                </a:solidFill>
                <a:latin typeface="Calibri"/>
                <a:cs typeface="Calibri"/>
              </a:rPr>
              <a:t> </a:t>
            </a:r>
            <a:r>
              <a:rPr sz="1700" spc="-25" dirty="0">
                <a:solidFill>
                  <a:srgbClr val="FFFFFF"/>
                </a:solidFill>
                <a:latin typeface="Calibri"/>
                <a:cs typeface="Calibri"/>
              </a:rPr>
              <a:t>API</a:t>
            </a:r>
            <a:endParaRPr sz="1700" dirty="0">
              <a:latin typeface="Calibri"/>
              <a:cs typeface="Calibri"/>
            </a:endParaRPr>
          </a:p>
          <a:p>
            <a:pPr>
              <a:lnSpc>
                <a:spcPct val="100000"/>
              </a:lnSpc>
              <a:spcBef>
                <a:spcPts val="1010"/>
              </a:spcBef>
            </a:pPr>
            <a:endParaRPr sz="1700" dirty="0">
              <a:latin typeface="Calibri"/>
              <a:cs typeface="Calibri"/>
            </a:endParaRPr>
          </a:p>
          <a:p>
            <a:pPr marL="12065" marR="5080" algn="ctr">
              <a:lnSpc>
                <a:spcPts val="1900"/>
              </a:lnSpc>
            </a:pPr>
            <a:r>
              <a:rPr sz="1700" dirty="0">
                <a:solidFill>
                  <a:srgbClr val="FFFFFF"/>
                </a:solidFill>
                <a:latin typeface="Calibri"/>
                <a:cs typeface="Calibri"/>
              </a:rPr>
              <a:t>Use</a:t>
            </a:r>
            <a:r>
              <a:rPr sz="1700" spc="-25" dirty="0">
                <a:solidFill>
                  <a:srgbClr val="FFFFFF"/>
                </a:solidFill>
                <a:latin typeface="Calibri"/>
                <a:cs typeface="Calibri"/>
              </a:rPr>
              <a:t> </a:t>
            </a:r>
            <a:r>
              <a:rPr sz="1700" spc="-10" dirty="0">
                <a:solidFill>
                  <a:srgbClr val="FFFFFF"/>
                </a:solidFill>
                <a:latin typeface="Calibri"/>
                <a:cs typeface="Calibri"/>
              </a:rPr>
              <a:t>json_normalize</a:t>
            </a:r>
            <a:r>
              <a:rPr sz="1700" spc="-20" dirty="0">
                <a:solidFill>
                  <a:srgbClr val="FFFFFF"/>
                </a:solidFill>
                <a:latin typeface="Calibri"/>
                <a:cs typeface="Calibri"/>
              </a:rPr>
              <a:t> </a:t>
            </a:r>
            <a:r>
              <a:rPr sz="1700" dirty="0">
                <a:solidFill>
                  <a:srgbClr val="FFFFFF"/>
                </a:solidFill>
                <a:latin typeface="Calibri"/>
                <a:cs typeface="Calibri"/>
              </a:rPr>
              <a:t>method</a:t>
            </a:r>
            <a:r>
              <a:rPr sz="1700" spc="-20" dirty="0">
                <a:solidFill>
                  <a:srgbClr val="FFFFFF"/>
                </a:solidFill>
                <a:latin typeface="Calibri"/>
                <a:cs typeface="Calibri"/>
              </a:rPr>
              <a:t> </a:t>
            </a:r>
            <a:r>
              <a:rPr sz="1700" spc="-25" dirty="0">
                <a:solidFill>
                  <a:srgbClr val="FFFFFF"/>
                </a:solidFill>
                <a:latin typeface="Calibri"/>
                <a:cs typeface="Calibri"/>
              </a:rPr>
              <a:t>to </a:t>
            </a:r>
            <a:r>
              <a:rPr sz="1700" spc="-10" dirty="0">
                <a:solidFill>
                  <a:srgbClr val="FFFFFF"/>
                </a:solidFill>
                <a:latin typeface="Calibri"/>
                <a:cs typeface="Calibri"/>
              </a:rPr>
              <a:t>convert</a:t>
            </a:r>
            <a:r>
              <a:rPr sz="1700" spc="-35" dirty="0">
                <a:solidFill>
                  <a:srgbClr val="FFFFFF"/>
                </a:solidFill>
                <a:latin typeface="Calibri"/>
                <a:cs typeface="Calibri"/>
              </a:rPr>
              <a:t> </a:t>
            </a:r>
            <a:r>
              <a:rPr sz="1700" dirty="0">
                <a:solidFill>
                  <a:srgbClr val="FFFFFF"/>
                </a:solidFill>
                <a:latin typeface="Calibri"/>
                <a:cs typeface="Calibri"/>
              </a:rPr>
              <a:t>json</a:t>
            </a:r>
            <a:r>
              <a:rPr sz="1700" spc="-35" dirty="0">
                <a:solidFill>
                  <a:srgbClr val="FFFFFF"/>
                </a:solidFill>
                <a:latin typeface="Calibri"/>
                <a:cs typeface="Calibri"/>
              </a:rPr>
              <a:t> </a:t>
            </a:r>
            <a:r>
              <a:rPr sz="1700" dirty="0">
                <a:solidFill>
                  <a:srgbClr val="FFFFFF"/>
                </a:solidFill>
                <a:latin typeface="Calibri"/>
                <a:cs typeface="Calibri"/>
              </a:rPr>
              <a:t>result</a:t>
            </a:r>
            <a:r>
              <a:rPr sz="1700" spc="-35" dirty="0">
                <a:solidFill>
                  <a:srgbClr val="FFFFFF"/>
                </a:solidFill>
                <a:latin typeface="Calibri"/>
                <a:cs typeface="Calibri"/>
              </a:rPr>
              <a:t> </a:t>
            </a:r>
            <a:r>
              <a:rPr sz="1700" dirty="0">
                <a:solidFill>
                  <a:srgbClr val="FFFFFF"/>
                </a:solidFill>
                <a:latin typeface="Calibri"/>
                <a:cs typeface="Calibri"/>
              </a:rPr>
              <a:t>to</a:t>
            </a:r>
            <a:r>
              <a:rPr sz="1700" spc="-35" dirty="0">
                <a:solidFill>
                  <a:srgbClr val="FFFFFF"/>
                </a:solidFill>
                <a:latin typeface="Calibri"/>
                <a:cs typeface="Calibri"/>
              </a:rPr>
              <a:t> </a:t>
            </a:r>
            <a:r>
              <a:rPr sz="1700" spc="-10" dirty="0">
                <a:solidFill>
                  <a:srgbClr val="FFFFFF"/>
                </a:solidFill>
                <a:latin typeface="Calibri"/>
                <a:cs typeface="Calibri"/>
              </a:rPr>
              <a:t>dataframe</a:t>
            </a:r>
            <a:endParaRPr sz="1700" dirty="0">
              <a:latin typeface="Calibri"/>
              <a:cs typeface="Calibri"/>
            </a:endParaRPr>
          </a:p>
          <a:p>
            <a:pPr>
              <a:lnSpc>
                <a:spcPct val="100000"/>
              </a:lnSpc>
            </a:pPr>
            <a:endParaRPr sz="1700" dirty="0">
              <a:latin typeface="Calibri"/>
              <a:cs typeface="Calibri"/>
            </a:endParaRPr>
          </a:p>
          <a:p>
            <a:pPr>
              <a:lnSpc>
                <a:spcPct val="100000"/>
              </a:lnSpc>
              <a:spcBef>
                <a:spcPts val="90"/>
              </a:spcBef>
            </a:pPr>
            <a:endParaRPr sz="1700" dirty="0">
              <a:latin typeface="Calibri"/>
              <a:cs typeface="Calibri"/>
            </a:endParaRPr>
          </a:p>
          <a:p>
            <a:pPr marL="154940" marR="146685" algn="ctr">
              <a:lnSpc>
                <a:spcPts val="1900"/>
              </a:lnSpc>
            </a:pPr>
            <a:r>
              <a:rPr sz="1700" spc="-10" dirty="0">
                <a:solidFill>
                  <a:srgbClr val="FFFFFF"/>
                </a:solidFill>
                <a:latin typeface="Calibri"/>
                <a:cs typeface="Calibri"/>
              </a:rPr>
              <a:t>Performed</a:t>
            </a:r>
            <a:r>
              <a:rPr sz="1700" spc="-50" dirty="0">
                <a:solidFill>
                  <a:srgbClr val="FFFFFF"/>
                </a:solidFill>
                <a:latin typeface="Calibri"/>
                <a:cs typeface="Calibri"/>
              </a:rPr>
              <a:t> </a:t>
            </a:r>
            <a:r>
              <a:rPr sz="1700" dirty="0">
                <a:solidFill>
                  <a:srgbClr val="FFFFFF"/>
                </a:solidFill>
                <a:latin typeface="Calibri"/>
                <a:cs typeface="Calibri"/>
              </a:rPr>
              <a:t>data</a:t>
            </a:r>
            <a:r>
              <a:rPr sz="1700" spc="-45" dirty="0">
                <a:solidFill>
                  <a:srgbClr val="FFFFFF"/>
                </a:solidFill>
                <a:latin typeface="Calibri"/>
                <a:cs typeface="Calibri"/>
              </a:rPr>
              <a:t> </a:t>
            </a:r>
            <a:r>
              <a:rPr sz="1700" dirty="0">
                <a:solidFill>
                  <a:srgbClr val="FFFFFF"/>
                </a:solidFill>
                <a:latin typeface="Calibri"/>
                <a:cs typeface="Calibri"/>
              </a:rPr>
              <a:t>cleaning</a:t>
            </a:r>
            <a:r>
              <a:rPr sz="1700" spc="-50" dirty="0">
                <a:solidFill>
                  <a:srgbClr val="FFFFFF"/>
                </a:solidFill>
                <a:latin typeface="Calibri"/>
                <a:cs typeface="Calibri"/>
              </a:rPr>
              <a:t> </a:t>
            </a:r>
            <a:r>
              <a:rPr sz="1700" spc="-25" dirty="0">
                <a:solidFill>
                  <a:srgbClr val="FFFFFF"/>
                </a:solidFill>
                <a:latin typeface="Calibri"/>
                <a:cs typeface="Calibri"/>
              </a:rPr>
              <a:t>and </a:t>
            </a:r>
            <a:r>
              <a:rPr sz="1700" dirty="0">
                <a:solidFill>
                  <a:srgbClr val="FFFFFF"/>
                </a:solidFill>
                <a:latin typeface="Calibri"/>
                <a:cs typeface="Calibri"/>
              </a:rPr>
              <a:t>filling</a:t>
            </a:r>
            <a:r>
              <a:rPr sz="1700" spc="-30" dirty="0">
                <a:solidFill>
                  <a:srgbClr val="FFFFFF"/>
                </a:solidFill>
                <a:latin typeface="Calibri"/>
                <a:cs typeface="Calibri"/>
              </a:rPr>
              <a:t> </a:t>
            </a:r>
            <a:r>
              <a:rPr sz="1700" dirty="0">
                <a:solidFill>
                  <a:srgbClr val="FFFFFF"/>
                </a:solidFill>
                <a:latin typeface="Calibri"/>
                <a:cs typeface="Calibri"/>
              </a:rPr>
              <a:t>the</a:t>
            </a:r>
            <a:r>
              <a:rPr sz="1700" spc="-30" dirty="0">
                <a:solidFill>
                  <a:srgbClr val="FFFFFF"/>
                </a:solidFill>
                <a:latin typeface="Calibri"/>
                <a:cs typeface="Calibri"/>
              </a:rPr>
              <a:t> </a:t>
            </a:r>
            <a:r>
              <a:rPr sz="1700" dirty="0">
                <a:solidFill>
                  <a:srgbClr val="FFFFFF"/>
                </a:solidFill>
                <a:latin typeface="Calibri"/>
                <a:cs typeface="Calibri"/>
              </a:rPr>
              <a:t>missing</a:t>
            </a:r>
            <a:r>
              <a:rPr sz="1700" spc="-25" dirty="0">
                <a:solidFill>
                  <a:srgbClr val="FFFFFF"/>
                </a:solidFill>
                <a:latin typeface="Calibri"/>
                <a:cs typeface="Calibri"/>
              </a:rPr>
              <a:t> </a:t>
            </a:r>
            <a:r>
              <a:rPr sz="1700" spc="-20" dirty="0">
                <a:solidFill>
                  <a:srgbClr val="FFFFFF"/>
                </a:solidFill>
                <a:latin typeface="Calibri"/>
                <a:cs typeface="Calibri"/>
              </a:rPr>
              <a:t>value</a:t>
            </a:r>
            <a:endParaRPr sz="1700" dirty="0">
              <a:latin typeface="Calibri"/>
              <a:cs typeface="Calibri"/>
            </a:endParaRPr>
          </a:p>
        </p:txBody>
      </p:sp>
      <p:grpSp>
        <p:nvGrpSpPr>
          <p:cNvPr id="18" name="object 15">
            <a:extLst>
              <a:ext uri="{FF2B5EF4-FFF2-40B4-BE49-F238E27FC236}">
                <a16:creationId xmlns:a16="http://schemas.microsoft.com/office/drawing/2014/main" id="{F3CFA0CA-3AF5-8AE7-C56F-250393FC88F2}"/>
              </a:ext>
            </a:extLst>
          </p:cNvPr>
          <p:cNvGrpSpPr/>
          <p:nvPr/>
        </p:nvGrpSpPr>
        <p:grpSpPr>
          <a:xfrm>
            <a:off x="5704332" y="1475252"/>
            <a:ext cx="6215380" cy="5462270"/>
            <a:chOff x="4675632" y="1395983"/>
            <a:chExt cx="6215380" cy="5462270"/>
          </a:xfrm>
        </p:grpSpPr>
        <p:pic>
          <p:nvPicPr>
            <p:cNvPr id="19" name="object 16">
              <a:extLst>
                <a:ext uri="{FF2B5EF4-FFF2-40B4-BE49-F238E27FC236}">
                  <a16:creationId xmlns:a16="http://schemas.microsoft.com/office/drawing/2014/main" id="{EB4CEB55-92EB-F5CB-FB00-9C6094CC1B1C}"/>
                </a:ext>
              </a:extLst>
            </p:cNvPr>
            <p:cNvPicPr/>
            <p:nvPr/>
          </p:nvPicPr>
          <p:blipFill>
            <a:blip r:embed="rId12" cstate="print"/>
            <a:stretch>
              <a:fillRect/>
            </a:stretch>
          </p:blipFill>
          <p:spPr>
            <a:xfrm>
              <a:off x="4675632" y="1395983"/>
              <a:ext cx="6214871" cy="1338072"/>
            </a:xfrm>
            <a:prstGeom prst="rect">
              <a:avLst/>
            </a:prstGeom>
          </p:spPr>
        </p:pic>
        <p:pic>
          <p:nvPicPr>
            <p:cNvPr id="20" name="object 17">
              <a:extLst>
                <a:ext uri="{FF2B5EF4-FFF2-40B4-BE49-F238E27FC236}">
                  <a16:creationId xmlns:a16="http://schemas.microsoft.com/office/drawing/2014/main" id="{7F1E808B-AC19-15D6-78B3-6E830DABFCC7}"/>
                </a:ext>
              </a:extLst>
            </p:cNvPr>
            <p:cNvPicPr/>
            <p:nvPr/>
          </p:nvPicPr>
          <p:blipFill>
            <a:blip r:embed="rId13" cstate="print"/>
            <a:stretch>
              <a:fillRect/>
            </a:stretch>
          </p:blipFill>
          <p:spPr>
            <a:xfrm>
              <a:off x="4871796" y="1590357"/>
              <a:ext cx="5626988" cy="750265"/>
            </a:xfrm>
            <a:prstGeom prst="rect">
              <a:avLst/>
            </a:prstGeom>
          </p:spPr>
        </p:pic>
        <p:pic>
          <p:nvPicPr>
            <p:cNvPr id="21" name="object 18">
              <a:extLst>
                <a:ext uri="{FF2B5EF4-FFF2-40B4-BE49-F238E27FC236}">
                  <a16:creationId xmlns:a16="http://schemas.microsoft.com/office/drawing/2014/main" id="{91763787-9AF1-5669-EFA1-682DB4284F72}"/>
                </a:ext>
              </a:extLst>
            </p:cNvPr>
            <p:cNvPicPr/>
            <p:nvPr/>
          </p:nvPicPr>
          <p:blipFill>
            <a:blip r:embed="rId14" cstate="print"/>
            <a:stretch>
              <a:fillRect/>
            </a:stretch>
          </p:blipFill>
          <p:spPr>
            <a:xfrm>
              <a:off x="4675632" y="2286000"/>
              <a:ext cx="6184392" cy="1094232"/>
            </a:xfrm>
            <a:prstGeom prst="rect">
              <a:avLst/>
            </a:prstGeom>
          </p:spPr>
        </p:pic>
        <p:pic>
          <p:nvPicPr>
            <p:cNvPr id="22" name="object 19">
              <a:extLst>
                <a:ext uri="{FF2B5EF4-FFF2-40B4-BE49-F238E27FC236}">
                  <a16:creationId xmlns:a16="http://schemas.microsoft.com/office/drawing/2014/main" id="{CC37B2F2-FE22-AFCA-AF51-32C92400FB92}"/>
                </a:ext>
              </a:extLst>
            </p:cNvPr>
            <p:cNvPicPr/>
            <p:nvPr/>
          </p:nvPicPr>
          <p:blipFill>
            <a:blip r:embed="rId15" cstate="print"/>
            <a:stretch>
              <a:fillRect/>
            </a:stretch>
          </p:blipFill>
          <p:spPr>
            <a:xfrm>
              <a:off x="4871796" y="2480132"/>
              <a:ext cx="5595670" cy="507771"/>
            </a:xfrm>
            <a:prstGeom prst="rect">
              <a:avLst/>
            </a:prstGeom>
          </p:spPr>
        </p:pic>
        <p:pic>
          <p:nvPicPr>
            <p:cNvPr id="23" name="object 20">
              <a:extLst>
                <a:ext uri="{FF2B5EF4-FFF2-40B4-BE49-F238E27FC236}">
                  <a16:creationId xmlns:a16="http://schemas.microsoft.com/office/drawing/2014/main" id="{C906C915-3500-A48F-146C-04DA2BDAAB6E}"/>
                </a:ext>
              </a:extLst>
            </p:cNvPr>
            <p:cNvPicPr/>
            <p:nvPr/>
          </p:nvPicPr>
          <p:blipFill>
            <a:blip r:embed="rId16" cstate="print"/>
            <a:stretch>
              <a:fillRect/>
            </a:stretch>
          </p:blipFill>
          <p:spPr>
            <a:xfrm>
              <a:off x="4675632" y="2932175"/>
              <a:ext cx="6184392" cy="3925824"/>
            </a:xfrm>
            <a:prstGeom prst="rect">
              <a:avLst/>
            </a:prstGeom>
          </p:spPr>
        </p:pic>
        <p:pic>
          <p:nvPicPr>
            <p:cNvPr id="24" name="object 21">
              <a:extLst>
                <a:ext uri="{FF2B5EF4-FFF2-40B4-BE49-F238E27FC236}">
                  <a16:creationId xmlns:a16="http://schemas.microsoft.com/office/drawing/2014/main" id="{6293866F-ADF6-F2B5-A0C7-9CC6002E9400}"/>
                </a:ext>
              </a:extLst>
            </p:cNvPr>
            <p:cNvPicPr/>
            <p:nvPr/>
          </p:nvPicPr>
          <p:blipFill>
            <a:blip r:embed="rId17" cstate="print"/>
            <a:stretch>
              <a:fillRect/>
            </a:stretch>
          </p:blipFill>
          <p:spPr>
            <a:xfrm>
              <a:off x="4871796" y="3127412"/>
              <a:ext cx="5595670" cy="3341150"/>
            </a:xfrm>
            <a:prstGeom prst="rect">
              <a:avLst/>
            </a:prstGeom>
          </p:spPr>
        </p:pic>
      </p:grpSp>
      <p:sp>
        <p:nvSpPr>
          <p:cNvPr id="25" name="object 22">
            <a:extLst>
              <a:ext uri="{FF2B5EF4-FFF2-40B4-BE49-F238E27FC236}">
                <a16:creationId xmlns:a16="http://schemas.microsoft.com/office/drawing/2014/main" id="{43122FAA-90F6-1019-C16A-7BF9658E3C7A}"/>
              </a:ext>
            </a:extLst>
          </p:cNvPr>
          <p:cNvSpPr txBox="1"/>
          <p:nvPr/>
        </p:nvSpPr>
        <p:spPr>
          <a:xfrm>
            <a:off x="1343342" y="4736083"/>
            <a:ext cx="3040380" cy="112082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Calibri"/>
                <a:cs typeface="Calibri"/>
              </a:rPr>
              <a:t>From: </a:t>
            </a:r>
            <a:r>
              <a:rPr lang="en-IN" sz="1200" spc="-10" dirty="0">
                <a:latin typeface="Calibri"/>
                <a:cs typeface="Calibri"/>
                <a:hlinkClick r:id="rId18"/>
              </a:rPr>
              <a:t>https://github.com/16Brijesh10/APPLIED_DATA_SCIENCE_CAPSTONE/blob/main/week%201/spacex%20data%20collection/data%20collection%20api/1%20jupyter-labs-spacex-data-collection-api%20(1).ipynb</a:t>
            </a:r>
            <a:endParaRPr sz="1200" dirty="0">
              <a:latin typeface="Calibri"/>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pSp>
        <p:nvGrpSpPr>
          <p:cNvPr id="5" name="object 4">
            <a:extLst>
              <a:ext uri="{FF2B5EF4-FFF2-40B4-BE49-F238E27FC236}">
                <a16:creationId xmlns:a16="http://schemas.microsoft.com/office/drawing/2014/main" id="{4D13309C-16D7-8C68-F383-85153A2FCAFA}"/>
              </a:ext>
            </a:extLst>
          </p:cNvPr>
          <p:cNvGrpSpPr/>
          <p:nvPr/>
        </p:nvGrpSpPr>
        <p:grpSpPr>
          <a:xfrm>
            <a:off x="1216152" y="1673351"/>
            <a:ext cx="3246120" cy="3096895"/>
            <a:chOff x="1216152" y="1673351"/>
            <a:chExt cx="3246120" cy="3096895"/>
          </a:xfrm>
        </p:grpSpPr>
        <p:pic>
          <p:nvPicPr>
            <p:cNvPr id="7" name="object 5">
              <a:extLst>
                <a:ext uri="{FF2B5EF4-FFF2-40B4-BE49-F238E27FC236}">
                  <a16:creationId xmlns:a16="http://schemas.microsoft.com/office/drawing/2014/main" id="{4141D9A3-FBE1-827E-88F9-82AC57F165B4}"/>
                </a:ext>
              </a:extLst>
            </p:cNvPr>
            <p:cNvPicPr/>
            <p:nvPr/>
          </p:nvPicPr>
          <p:blipFill>
            <a:blip r:embed="rId4" cstate="print"/>
            <a:stretch>
              <a:fillRect/>
            </a:stretch>
          </p:blipFill>
          <p:spPr>
            <a:xfrm>
              <a:off x="1216152" y="1673351"/>
              <a:ext cx="3200400" cy="893063"/>
            </a:xfrm>
            <a:prstGeom prst="rect">
              <a:avLst/>
            </a:prstGeom>
          </p:spPr>
        </p:pic>
        <p:pic>
          <p:nvPicPr>
            <p:cNvPr id="8" name="object 6">
              <a:extLst>
                <a:ext uri="{FF2B5EF4-FFF2-40B4-BE49-F238E27FC236}">
                  <a16:creationId xmlns:a16="http://schemas.microsoft.com/office/drawing/2014/main" id="{9F096B7C-3394-912A-4A12-F57418CF3C7E}"/>
                </a:ext>
              </a:extLst>
            </p:cNvPr>
            <p:cNvPicPr/>
            <p:nvPr/>
          </p:nvPicPr>
          <p:blipFill>
            <a:blip r:embed="rId5" cstate="print"/>
            <a:stretch>
              <a:fillRect/>
            </a:stretch>
          </p:blipFill>
          <p:spPr>
            <a:xfrm>
              <a:off x="1252728" y="1679447"/>
              <a:ext cx="3124200" cy="929639"/>
            </a:xfrm>
            <a:prstGeom prst="rect">
              <a:avLst/>
            </a:prstGeom>
          </p:spPr>
        </p:pic>
        <p:pic>
          <p:nvPicPr>
            <p:cNvPr id="9" name="object 7">
              <a:extLst>
                <a:ext uri="{FF2B5EF4-FFF2-40B4-BE49-F238E27FC236}">
                  <a16:creationId xmlns:a16="http://schemas.microsoft.com/office/drawing/2014/main" id="{824F0181-5E4E-3786-2E9B-B2C0992A9DB9}"/>
                </a:ext>
              </a:extLst>
            </p:cNvPr>
            <p:cNvPicPr/>
            <p:nvPr/>
          </p:nvPicPr>
          <p:blipFill>
            <a:blip r:embed="rId6" cstate="print"/>
            <a:stretch>
              <a:fillRect/>
            </a:stretch>
          </p:blipFill>
          <p:spPr>
            <a:xfrm>
              <a:off x="1273352" y="1712112"/>
              <a:ext cx="3085287" cy="776566"/>
            </a:xfrm>
            <a:prstGeom prst="rect">
              <a:avLst/>
            </a:prstGeom>
          </p:spPr>
        </p:pic>
        <p:pic>
          <p:nvPicPr>
            <p:cNvPr id="10" name="object 8">
              <a:extLst>
                <a:ext uri="{FF2B5EF4-FFF2-40B4-BE49-F238E27FC236}">
                  <a16:creationId xmlns:a16="http://schemas.microsoft.com/office/drawing/2014/main" id="{4F0E0C19-FD05-D6B6-FEE9-61D6D9B1DAA8}"/>
                </a:ext>
              </a:extLst>
            </p:cNvPr>
            <p:cNvPicPr/>
            <p:nvPr/>
          </p:nvPicPr>
          <p:blipFill>
            <a:blip r:embed="rId7" cstate="print"/>
            <a:stretch>
              <a:fillRect/>
            </a:stretch>
          </p:blipFill>
          <p:spPr>
            <a:xfrm>
              <a:off x="1216152" y="2517647"/>
              <a:ext cx="3200400" cy="1091183"/>
            </a:xfrm>
            <a:prstGeom prst="rect">
              <a:avLst/>
            </a:prstGeom>
          </p:spPr>
        </p:pic>
        <p:pic>
          <p:nvPicPr>
            <p:cNvPr id="12" name="object 9">
              <a:extLst>
                <a:ext uri="{FF2B5EF4-FFF2-40B4-BE49-F238E27FC236}">
                  <a16:creationId xmlns:a16="http://schemas.microsoft.com/office/drawing/2014/main" id="{387F08CC-0B16-8FB6-9036-B40A6BABE5DA}"/>
                </a:ext>
              </a:extLst>
            </p:cNvPr>
            <p:cNvPicPr/>
            <p:nvPr/>
          </p:nvPicPr>
          <p:blipFill>
            <a:blip r:embed="rId8" cstate="print"/>
            <a:stretch>
              <a:fillRect/>
            </a:stretch>
          </p:blipFill>
          <p:spPr>
            <a:xfrm>
              <a:off x="1325880" y="2624327"/>
              <a:ext cx="2980944" cy="929639"/>
            </a:xfrm>
            <a:prstGeom prst="rect">
              <a:avLst/>
            </a:prstGeom>
          </p:spPr>
        </p:pic>
        <p:pic>
          <p:nvPicPr>
            <p:cNvPr id="13" name="object 10">
              <a:extLst>
                <a:ext uri="{FF2B5EF4-FFF2-40B4-BE49-F238E27FC236}">
                  <a16:creationId xmlns:a16="http://schemas.microsoft.com/office/drawing/2014/main" id="{FA549B8D-150F-BD74-972E-2AA4CE20B540}"/>
                </a:ext>
              </a:extLst>
            </p:cNvPr>
            <p:cNvPicPr/>
            <p:nvPr/>
          </p:nvPicPr>
          <p:blipFill>
            <a:blip r:embed="rId9" cstate="print"/>
            <a:stretch>
              <a:fillRect/>
            </a:stretch>
          </p:blipFill>
          <p:spPr>
            <a:xfrm>
              <a:off x="1273352" y="2557068"/>
              <a:ext cx="3085287" cy="975271"/>
            </a:xfrm>
            <a:prstGeom prst="rect">
              <a:avLst/>
            </a:prstGeom>
          </p:spPr>
        </p:pic>
        <p:pic>
          <p:nvPicPr>
            <p:cNvPr id="14" name="object 11">
              <a:extLst>
                <a:ext uri="{FF2B5EF4-FFF2-40B4-BE49-F238E27FC236}">
                  <a16:creationId xmlns:a16="http://schemas.microsoft.com/office/drawing/2014/main" id="{2E74C0EB-7B8F-9771-4C77-141E0F013384}"/>
                </a:ext>
              </a:extLst>
            </p:cNvPr>
            <p:cNvPicPr/>
            <p:nvPr/>
          </p:nvPicPr>
          <p:blipFill>
            <a:blip r:embed="rId10" cstate="print"/>
            <a:stretch>
              <a:fillRect/>
            </a:stretch>
          </p:blipFill>
          <p:spPr>
            <a:xfrm>
              <a:off x="1216152" y="3560063"/>
              <a:ext cx="3200400" cy="1155192"/>
            </a:xfrm>
            <a:prstGeom prst="rect">
              <a:avLst/>
            </a:prstGeom>
          </p:spPr>
        </p:pic>
        <p:pic>
          <p:nvPicPr>
            <p:cNvPr id="15" name="object 12">
              <a:extLst>
                <a:ext uri="{FF2B5EF4-FFF2-40B4-BE49-F238E27FC236}">
                  <a16:creationId xmlns:a16="http://schemas.microsoft.com/office/drawing/2014/main" id="{AEEFEF51-1944-2CB5-BA69-FA3D30534371}"/>
                </a:ext>
              </a:extLst>
            </p:cNvPr>
            <p:cNvPicPr/>
            <p:nvPr/>
          </p:nvPicPr>
          <p:blipFill>
            <a:blip r:embed="rId11" cstate="print"/>
            <a:stretch>
              <a:fillRect/>
            </a:stretch>
          </p:blipFill>
          <p:spPr>
            <a:xfrm>
              <a:off x="1228344" y="3560063"/>
              <a:ext cx="3233928" cy="1210056"/>
            </a:xfrm>
            <a:prstGeom prst="rect">
              <a:avLst/>
            </a:prstGeom>
          </p:spPr>
        </p:pic>
        <p:pic>
          <p:nvPicPr>
            <p:cNvPr id="16" name="object 13">
              <a:extLst>
                <a:ext uri="{FF2B5EF4-FFF2-40B4-BE49-F238E27FC236}">
                  <a16:creationId xmlns:a16="http://schemas.microsoft.com/office/drawing/2014/main" id="{8BF0AE74-16F1-3E2B-D829-22CE68832EFC}"/>
                </a:ext>
              </a:extLst>
            </p:cNvPr>
            <p:cNvPicPr/>
            <p:nvPr/>
          </p:nvPicPr>
          <p:blipFill>
            <a:blip r:embed="rId12" cstate="print"/>
            <a:stretch>
              <a:fillRect/>
            </a:stretch>
          </p:blipFill>
          <p:spPr>
            <a:xfrm>
              <a:off x="1273352" y="3600729"/>
              <a:ext cx="3085287" cy="1038085"/>
            </a:xfrm>
            <a:prstGeom prst="rect">
              <a:avLst/>
            </a:prstGeom>
          </p:spPr>
        </p:pic>
      </p:grpSp>
      <p:sp>
        <p:nvSpPr>
          <p:cNvPr id="17" name="object 14">
            <a:extLst>
              <a:ext uri="{FF2B5EF4-FFF2-40B4-BE49-F238E27FC236}">
                <a16:creationId xmlns:a16="http://schemas.microsoft.com/office/drawing/2014/main" id="{978794E8-8732-3676-14AB-C576D5071BB2}"/>
              </a:ext>
            </a:extLst>
          </p:cNvPr>
          <p:cNvSpPr txBox="1"/>
          <p:nvPr/>
        </p:nvSpPr>
        <p:spPr>
          <a:xfrm>
            <a:off x="1425689" y="1769364"/>
            <a:ext cx="2780665" cy="2768600"/>
          </a:xfrm>
          <a:prstGeom prst="rect">
            <a:avLst/>
          </a:prstGeom>
        </p:spPr>
        <p:txBody>
          <a:bodyPr vert="horz" wrap="square" lIns="0" tIns="41910" rIns="0" bIns="0" rtlCol="0">
            <a:spAutoFit/>
          </a:bodyPr>
          <a:lstStyle/>
          <a:p>
            <a:pPr marL="38735" marR="31115" indent="-635" algn="ctr">
              <a:lnSpc>
                <a:spcPts val="2210"/>
              </a:lnSpc>
              <a:spcBef>
                <a:spcPts val="330"/>
              </a:spcBef>
            </a:pPr>
            <a:r>
              <a:rPr sz="2000" spc="-10" dirty="0">
                <a:solidFill>
                  <a:srgbClr val="FFFFFF"/>
                </a:solidFill>
                <a:latin typeface="Calibri"/>
                <a:cs typeface="Calibri"/>
              </a:rPr>
              <a:t>Request</a:t>
            </a:r>
            <a:r>
              <a:rPr sz="2000" spc="-45" dirty="0">
                <a:solidFill>
                  <a:srgbClr val="FFFFFF"/>
                </a:solidFill>
                <a:latin typeface="Calibri"/>
                <a:cs typeface="Calibri"/>
              </a:rPr>
              <a:t> </a:t>
            </a:r>
            <a:r>
              <a:rPr sz="2000" dirty="0">
                <a:solidFill>
                  <a:srgbClr val="FFFFFF"/>
                </a:solidFill>
                <a:latin typeface="Calibri"/>
                <a:cs typeface="Calibri"/>
              </a:rPr>
              <a:t>the</a:t>
            </a:r>
            <a:r>
              <a:rPr sz="2000" spc="-45" dirty="0">
                <a:solidFill>
                  <a:srgbClr val="FFFFFF"/>
                </a:solidFill>
                <a:latin typeface="Calibri"/>
                <a:cs typeface="Calibri"/>
              </a:rPr>
              <a:t> </a:t>
            </a:r>
            <a:r>
              <a:rPr sz="2000" spc="-10" dirty="0">
                <a:solidFill>
                  <a:srgbClr val="FFFFFF"/>
                </a:solidFill>
                <a:latin typeface="Calibri"/>
                <a:cs typeface="Calibri"/>
              </a:rPr>
              <a:t>Falcon9 </a:t>
            </a:r>
            <a:r>
              <a:rPr sz="2000" dirty="0">
                <a:solidFill>
                  <a:srgbClr val="FFFFFF"/>
                </a:solidFill>
                <a:latin typeface="Calibri"/>
                <a:cs typeface="Calibri"/>
              </a:rPr>
              <a:t>Launch</a:t>
            </a:r>
            <a:r>
              <a:rPr sz="2000" spc="-50" dirty="0">
                <a:solidFill>
                  <a:srgbClr val="FFFFFF"/>
                </a:solidFill>
                <a:latin typeface="Calibri"/>
                <a:cs typeface="Calibri"/>
              </a:rPr>
              <a:t> </a:t>
            </a:r>
            <a:r>
              <a:rPr sz="2000" dirty="0">
                <a:solidFill>
                  <a:srgbClr val="FFFFFF"/>
                </a:solidFill>
                <a:latin typeface="Calibri"/>
                <a:cs typeface="Calibri"/>
              </a:rPr>
              <a:t>Wiki</a:t>
            </a:r>
            <a:r>
              <a:rPr sz="2000" spc="-50" dirty="0">
                <a:solidFill>
                  <a:srgbClr val="FFFFFF"/>
                </a:solidFill>
                <a:latin typeface="Calibri"/>
                <a:cs typeface="Calibri"/>
              </a:rPr>
              <a:t> </a:t>
            </a:r>
            <a:r>
              <a:rPr sz="2000" dirty="0">
                <a:solidFill>
                  <a:srgbClr val="FFFFFF"/>
                </a:solidFill>
                <a:latin typeface="Calibri"/>
                <a:cs typeface="Calibri"/>
              </a:rPr>
              <a:t>page</a:t>
            </a:r>
            <a:r>
              <a:rPr sz="2000" spc="-50" dirty="0">
                <a:solidFill>
                  <a:srgbClr val="FFFFFF"/>
                </a:solidFill>
                <a:latin typeface="Calibri"/>
                <a:cs typeface="Calibri"/>
              </a:rPr>
              <a:t> </a:t>
            </a:r>
            <a:r>
              <a:rPr sz="2000" dirty="0">
                <a:solidFill>
                  <a:srgbClr val="FFFFFF"/>
                </a:solidFill>
                <a:latin typeface="Calibri"/>
                <a:cs typeface="Calibri"/>
              </a:rPr>
              <a:t>from</a:t>
            </a:r>
            <a:r>
              <a:rPr sz="2000" spc="-50" dirty="0">
                <a:solidFill>
                  <a:srgbClr val="FFFFFF"/>
                </a:solidFill>
                <a:latin typeface="Calibri"/>
                <a:cs typeface="Calibri"/>
              </a:rPr>
              <a:t> </a:t>
            </a:r>
            <a:r>
              <a:rPr sz="2000" spc="-25" dirty="0">
                <a:solidFill>
                  <a:srgbClr val="FFFFFF"/>
                </a:solidFill>
                <a:latin typeface="Calibri"/>
                <a:cs typeface="Calibri"/>
              </a:rPr>
              <a:t>url</a:t>
            </a:r>
            <a:endParaRPr sz="2000" dirty="0">
              <a:latin typeface="Calibri"/>
              <a:cs typeface="Calibri"/>
            </a:endParaRPr>
          </a:p>
          <a:p>
            <a:pPr>
              <a:lnSpc>
                <a:spcPct val="100000"/>
              </a:lnSpc>
              <a:spcBef>
                <a:spcPts val="580"/>
              </a:spcBef>
            </a:pPr>
            <a:endParaRPr sz="2000" dirty="0">
              <a:latin typeface="Calibri"/>
              <a:cs typeface="Calibri"/>
            </a:endParaRPr>
          </a:p>
          <a:p>
            <a:pPr marL="110489" marR="102870" indent="-635" algn="ctr">
              <a:lnSpc>
                <a:spcPts val="2210"/>
              </a:lnSpc>
            </a:pPr>
            <a:r>
              <a:rPr sz="2000" spc="-10" dirty="0">
                <a:solidFill>
                  <a:srgbClr val="FFFFFF"/>
                </a:solidFill>
                <a:latin typeface="Calibri"/>
                <a:cs typeface="Calibri"/>
              </a:rPr>
              <a:t>Create</a:t>
            </a:r>
            <a:r>
              <a:rPr sz="2000" spc="-45" dirty="0">
                <a:solidFill>
                  <a:srgbClr val="FFFFFF"/>
                </a:solidFill>
                <a:latin typeface="Calibri"/>
                <a:cs typeface="Calibri"/>
              </a:rPr>
              <a:t> </a:t>
            </a:r>
            <a:r>
              <a:rPr sz="2000" dirty="0">
                <a:solidFill>
                  <a:srgbClr val="FFFFFF"/>
                </a:solidFill>
                <a:latin typeface="Calibri"/>
                <a:cs typeface="Calibri"/>
              </a:rPr>
              <a:t>a</a:t>
            </a:r>
            <a:r>
              <a:rPr sz="2000" spc="-40" dirty="0">
                <a:solidFill>
                  <a:srgbClr val="FFFFFF"/>
                </a:solidFill>
                <a:latin typeface="Calibri"/>
                <a:cs typeface="Calibri"/>
              </a:rPr>
              <a:t> </a:t>
            </a:r>
            <a:r>
              <a:rPr sz="2000" spc="-10" dirty="0">
                <a:solidFill>
                  <a:srgbClr val="FFFFFF"/>
                </a:solidFill>
                <a:latin typeface="Calibri"/>
                <a:cs typeface="Calibri"/>
              </a:rPr>
              <a:t>BeautifulSoup </a:t>
            </a:r>
            <a:r>
              <a:rPr sz="2000" dirty="0">
                <a:solidFill>
                  <a:srgbClr val="FFFFFF"/>
                </a:solidFill>
                <a:latin typeface="Calibri"/>
                <a:cs typeface="Calibri"/>
              </a:rPr>
              <a:t>from</a:t>
            </a:r>
            <a:r>
              <a:rPr sz="2000" spc="-55" dirty="0">
                <a:solidFill>
                  <a:srgbClr val="FFFFFF"/>
                </a:solidFill>
                <a:latin typeface="Calibri"/>
                <a:cs typeface="Calibri"/>
              </a:rPr>
              <a:t> </a:t>
            </a:r>
            <a:r>
              <a:rPr sz="2000" dirty="0">
                <a:solidFill>
                  <a:srgbClr val="FFFFFF"/>
                </a:solidFill>
                <a:latin typeface="Calibri"/>
                <a:cs typeface="Calibri"/>
              </a:rPr>
              <a:t>the</a:t>
            </a:r>
            <a:r>
              <a:rPr sz="2000" spc="-50" dirty="0">
                <a:solidFill>
                  <a:srgbClr val="FFFFFF"/>
                </a:solidFill>
                <a:latin typeface="Calibri"/>
                <a:cs typeface="Calibri"/>
              </a:rPr>
              <a:t> </a:t>
            </a:r>
            <a:r>
              <a:rPr sz="2000" dirty="0">
                <a:solidFill>
                  <a:srgbClr val="FFFFFF"/>
                </a:solidFill>
                <a:latin typeface="Calibri"/>
                <a:cs typeface="Calibri"/>
              </a:rPr>
              <a:t>HTML</a:t>
            </a:r>
            <a:r>
              <a:rPr sz="2000" spc="-45" dirty="0">
                <a:solidFill>
                  <a:srgbClr val="FFFFFF"/>
                </a:solidFill>
                <a:latin typeface="Calibri"/>
                <a:cs typeface="Calibri"/>
              </a:rPr>
              <a:t> </a:t>
            </a:r>
            <a:r>
              <a:rPr sz="2000" spc="-10" dirty="0">
                <a:solidFill>
                  <a:srgbClr val="FFFFFF"/>
                </a:solidFill>
                <a:latin typeface="Calibri"/>
                <a:cs typeface="Calibri"/>
              </a:rPr>
              <a:t>response</a:t>
            </a:r>
            <a:endParaRPr sz="2000" dirty="0">
              <a:latin typeface="Calibri"/>
              <a:cs typeface="Calibri"/>
            </a:endParaRPr>
          </a:p>
          <a:p>
            <a:pPr>
              <a:lnSpc>
                <a:spcPct val="100000"/>
              </a:lnSpc>
              <a:spcBef>
                <a:spcPts val="475"/>
              </a:spcBef>
            </a:pPr>
            <a:endParaRPr sz="2000" dirty="0">
              <a:latin typeface="Calibri"/>
              <a:cs typeface="Calibri"/>
            </a:endParaRPr>
          </a:p>
          <a:p>
            <a:pPr marL="12700" marR="5080" algn="ctr">
              <a:lnSpc>
                <a:spcPct val="91500"/>
              </a:lnSpc>
              <a:spcBef>
                <a:spcPts val="5"/>
              </a:spcBef>
            </a:pPr>
            <a:r>
              <a:rPr sz="2000" dirty="0">
                <a:solidFill>
                  <a:srgbClr val="FFFFFF"/>
                </a:solidFill>
                <a:latin typeface="Calibri"/>
                <a:cs typeface="Calibri"/>
              </a:rPr>
              <a:t>Extract</a:t>
            </a:r>
            <a:r>
              <a:rPr sz="2000" spc="-65" dirty="0">
                <a:solidFill>
                  <a:srgbClr val="FFFFFF"/>
                </a:solidFill>
                <a:latin typeface="Calibri"/>
                <a:cs typeface="Calibri"/>
              </a:rPr>
              <a:t> </a:t>
            </a:r>
            <a:r>
              <a:rPr sz="2000" dirty="0">
                <a:solidFill>
                  <a:srgbClr val="FFFFFF"/>
                </a:solidFill>
                <a:latin typeface="Calibri"/>
                <a:cs typeface="Calibri"/>
              </a:rPr>
              <a:t>all</a:t>
            </a:r>
            <a:r>
              <a:rPr sz="2000" spc="-60" dirty="0">
                <a:solidFill>
                  <a:srgbClr val="FFFFFF"/>
                </a:solidFill>
                <a:latin typeface="Calibri"/>
                <a:cs typeface="Calibri"/>
              </a:rPr>
              <a:t> </a:t>
            </a:r>
            <a:r>
              <a:rPr sz="2000" spc="-10" dirty="0">
                <a:solidFill>
                  <a:srgbClr val="FFFFFF"/>
                </a:solidFill>
                <a:latin typeface="Calibri"/>
                <a:cs typeface="Calibri"/>
              </a:rPr>
              <a:t>column/variable </a:t>
            </a:r>
            <a:r>
              <a:rPr sz="2000" dirty="0">
                <a:solidFill>
                  <a:srgbClr val="FFFFFF"/>
                </a:solidFill>
                <a:latin typeface="Calibri"/>
                <a:cs typeface="Calibri"/>
              </a:rPr>
              <a:t>names</a:t>
            </a:r>
            <a:r>
              <a:rPr sz="2000" spc="-60" dirty="0">
                <a:solidFill>
                  <a:srgbClr val="FFFFFF"/>
                </a:solidFill>
                <a:latin typeface="Calibri"/>
                <a:cs typeface="Calibri"/>
              </a:rPr>
              <a:t> </a:t>
            </a:r>
            <a:r>
              <a:rPr sz="2000" dirty="0">
                <a:solidFill>
                  <a:srgbClr val="FFFFFF"/>
                </a:solidFill>
                <a:latin typeface="Calibri"/>
                <a:cs typeface="Calibri"/>
              </a:rPr>
              <a:t>from</a:t>
            </a:r>
            <a:r>
              <a:rPr sz="2000" spc="-55" dirty="0">
                <a:solidFill>
                  <a:srgbClr val="FFFFFF"/>
                </a:solidFill>
                <a:latin typeface="Calibri"/>
                <a:cs typeface="Calibri"/>
              </a:rPr>
              <a:t> </a:t>
            </a:r>
            <a:r>
              <a:rPr sz="2000" dirty="0">
                <a:solidFill>
                  <a:srgbClr val="FFFFFF"/>
                </a:solidFill>
                <a:latin typeface="Calibri"/>
                <a:cs typeface="Calibri"/>
              </a:rPr>
              <a:t>the</a:t>
            </a:r>
            <a:r>
              <a:rPr sz="2000" spc="-55" dirty="0">
                <a:solidFill>
                  <a:srgbClr val="FFFFFF"/>
                </a:solidFill>
                <a:latin typeface="Calibri"/>
                <a:cs typeface="Calibri"/>
              </a:rPr>
              <a:t> </a:t>
            </a:r>
            <a:r>
              <a:rPr sz="2000" spc="-20" dirty="0">
                <a:solidFill>
                  <a:srgbClr val="FFFFFF"/>
                </a:solidFill>
                <a:latin typeface="Calibri"/>
                <a:cs typeface="Calibri"/>
              </a:rPr>
              <a:t>HTML </a:t>
            </a:r>
            <a:r>
              <a:rPr sz="2000" spc="-10" dirty="0">
                <a:solidFill>
                  <a:srgbClr val="FFFFFF"/>
                </a:solidFill>
                <a:latin typeface="Calibri"/>
                <a:cs typeface="Calibri"/>
              </a:rPr>
              <a:t>header</a:t>
            </a:r>
            <a:endParaRPr sz="2000" dirty="0">
              <a:latin typeface="Calibri"/>
              <a:cs typeface="Calibri"/>
            </a:endParaRPr>
          </a:p>
        </p:txBody>
      </p:sp>
      <p:grpSp>
        <p:nvGrpSpPr>
          <p:cNvPr id="18" name="object 15">
            <a:extLst>
              <a:ext uri="{FF2B5EF4-FFF2-40B4-BE49-F238E27FC236}">
                <a16:creationId xmlns:a16="http://schemas.microsoft.com/office/drawing/2014/main" id="{B57BDC41-E04A-459E-FC81-FA46F8E81B74}"/>
              </a:ext>
            </a:extLst>
          </p:cNvPr>
          <p:cNvGrpSpPr/>
          <p:nvPr/>
        </p:nvGrpSpPr>
        <p:grpSpPr>
          <a:xfrm>
            <a:off x="4757228" y="1564022"/>
            <a:ext cx="7319024" cy="5111497"/>
            <a:chOff x="4443984" y="1517903"/>
            <a:chExt cx="7586980" cy="5270500"/>
          </a:xfrm>
        </p:grpSpPr>
        <p:pic>
          <p:nvPicPr>
            <p:cNvPr id="19" name="object 16">
              <a:extLst>
                <a:ext uri="{FF2B5EF4-FFF2-40B4-BE49-F238E27FC236}">
                  <a16:creationId xmlns:a16="http://schemas.microsoft.com/office/drawing/2014/main" id="{D5B1A096-478C-84FF-E748-4CF1D56842E8}"/>
                </a:ext>
              </a:extLst>
            </p:cNvPr>
            <p:cNvPicPr/>
            <p:nvPr/>
          </p:nvPicPr>
          <p:blipFill>
            <a:blip r:embed="rId13" cstate="print"/>
            <a:stretch>
              <a:fillRect/>
            </a:stretch>
          </p:blipFill>
          <p:spPr>
            <a:xfrm>
              <a:off x="4443984" y="1517903"/>
              <a:ext cx="7586471" cy="1386839"/>
            </a:xfrm>
            <a:prstGeom prst="rect">
              <a:avLst/>
            </a:prstGeom>
          </p:spPr>
        </p:pic>
        <p:pic>
          <p:nvPicPr>
            <p:cNvPr id="20" name="object 17">
              <a:extLst>
                <a:ext uri="{FF2B5EF4-FFF2-40B4-BE49-F238E27FC236}">
                  <a16:creationId xmlns:a16="http://schemas.microsoft.com/office/drawing/2014/main" id="{513C3FC3-0381-50F0-BC3E-423D55E3414A}"/>
                </a:ext>
              </a:extLst>
            </p:cNvPr>
            <p:cNvPicPr/>
            <p:nvPr/>
          </p:nvPicPr>
          <p:blipFill>
            <a:blip r:embed="rId14" cstate="print"/>
            <a:stretch>
              <a:fillRect/>
            </a:stretch>
          </p:blipFill>
          <p:spPr>
            <a:xfrm>
              <a:off x="4639957" y="1711947"/>
              <a:ext cx="6997700" cy="800100"/>
            </a:xfrm>
            <a:prstGeom prst="rect">
              <a:avLst/>
            </a:prstGeom>
          </p:spPr>
        </p:pic>
        <p:pic>
          <p:nvPicPr>
            <p:cNvPr id="21" name="object 18">
              <a:extLst>
                <a:ext uri="{FF2B5EF4-FFF2-40B4-BE49-F238E27FC236}">
                  <a16:creationId xmlns:a16="http://schemas.microsoft.com/office/drawing/2014/main" id="{23A328F0-6BD4-42A5-762C-6672D3C5EFEB}"/>
                </a:ext>
              </a:extLst>
            </p:cNvPr>
            <p:cNvPicPr/>
            <p:nvPr/>
          </p:nvPicPr>
          <p:blipFill>
            <a:blip r:embed="rId15" cstate="print"/>
            <a:stretch>
              <a:fillRect/>
            </a:stretch>
          </p:blipFill>
          <p:spPr>
            <a:xfrm>
              <a:off x="4443984" y="2520695"/>
              <a:ext cx="7586471" cy="1386839"/>
            </a:xfrm>
            <a:prstGeom prst="rect">
              <a:avLst/>
            </a:prstGeom>
          </p:spPr>
        </p:pic>
        <p:pic>
          <p:nvPicPr>
            <p:cNvPr id="22" name="object 19">
              <a:extLst>
                <a:ext uri="{FF2B5EF4-FFF2-40B4-BE49-F238E27FC236}">
                  <a16:creationId xmlns:a16="http://schemas.microsoft.com/office/drawing/2014/main" id="{A54CDA06-3638-52F4-83EA-87B45C7D7A8D}"/>
                </a:ext>
              </a:extLst>
            </p:cNvPr>
            <p:cNvPicPr/>
            <p:nvPr/>
          </p:nvPicPr>
          <p:blipFill>
            <a:blip r:embed="rId16" cstate="print"/>
            <a:stretch>
              <a:fillRect/>
            </a:stretch>
          </p:blipFill>
          <p:spPr>
            <a:xfrm>
              <a:off x="4639957" y="2714612"/>
              <a:ext cx="6997700" cy="800100"/>
            </a:xfrm>
            <a:prstGeom prst="rect">
              <a:avLst/>
            </a:prstGeom>
          </p:spPr>
        </p:pic>
        <p:pic>
          <p:nvPicPr>
            <p:cNvPr id="23" name="object 20">
              <a:extLst>
                <a:ext uri="{FF2B5EF4-FFF2-40B4-BE49-F238E27FC236}">
                  <a16:creationId xmlns:a16="http://schemas.microsoft.com/office/drawing/2014/main" id="{E377607A-9DCA-4FE4-C484-9A09F7BF6D23}"/>
                </a:ext>
              </a:extLst>
            </p:cNvPr>
            <p:cNvPicPr/>
            <p:nvPr/>
          </p:nvPicPr>
          <p:blipFill>
            <a:blip r:embed="rId17" cstate="print"/>
            <a:stretch>
              <a:fillRect/>
            </a:stretch>
          </p:blipFill>
          <p:spPr>
            <a:xfrm>
              <a:off x="4443984" y="3471671"/>
              <a:ext cx="7586471" cy="3316224"/>
            </a:xfrm>
            <a:prstGeom prst="rect">
              <a:avLst/>
            </a:prstGeom>
          </p:spPr>
        </p:pic>
        <p:pic>
          <p:nvPicPr>
            <p:cNvPr id="24" name="object 21">
              <a:extLst>
                <a:ext uri="{FF2B5EF4-FFF2-40B4-BE49-F238E27FC236}">
                  <a16:creationId xmlns:a16="http://schemas.microsoft.com/office/drawing/2014/main" id="{39FFADC9-FD37-5975-8EA6-E11C3A360FDA}"/>
                </a:ext>
              </a:extLst>
            </p:cNvPr>
            <p:cNvPicPr/>
            <p:nvPr/>
          </p:nvPicPr>
          <p:blipFill>
            <a:blip r:embed="rId18" cstate="print"/>
            <a:stretch>
              <a:fillRect/>
            </a:stretch>
          </p:blipFill>
          <p:spPr>
            <a:xfrm>
              <a:off x="4639957" y="3666439"/>
              <a:ext cx="6997700" cy="2730498"/>
            </a:xfrm>
            <a:prstGeom prst="rect">
              <a:avLst/>
            </a:prstGeom>
          </p:spPr>
        </p:pic>
      </p:grpSp>
      <p:sp>
        <p:nvSpPr>
          <p:cNvPr id="25" name="object 22">
            <a:extLst>
              <a:ext uri="{FF2B5EF4-FFF2-40B4-BE49-F238E27FC236}">
                <a16:creationId xmlns:a16="http://schemas.microsoft.com/office/drawing/2014/main" id="{BFD60E78-40ED-A320-A497-549D8C8DD80C}"/>
              </a:ext>
            </a:extLst>
          </p:cNvPr>
          <p:cNvSpPr txBox="1">
            <a:spLocks noGrp="1"/>
          </p:cNvSpPr>
          <p:nvPr>
            <p:ph type="body" sz="half" idx="4294967295"/>
          </p:nvPr>
        </p:nvSpPr>
        <p:spPr>
          <a:xfrm>
            <a:off x="973900" y="5087938"/>
            <a:ext cx="3932237" cy="779957"/>
          </a:xfrm>
          <a:prstGeom prst="rect">
            <a:avLst/>
          </a:prstGeom>
        </p:spPr>
        <p:txBody>
          <a:bodyPr vert="horz" wrap="square" lIns="0" tIns="22860" rIns="0" bIns="0" rtlCol="0">
            <a:spAutoFit/>
          </a:bodyPr>
          <a:lstStyle/>
          <a:p>
            <a:pPr marL="12700" marR="5080">
              <a:lnSpc>
                <a:spcPct val="99400"/>
              </a:lnSpc>
              <a:spcBef>
                <a:spcPts val="180"/>
              </a:spcBef>
            </a:pPr>
            <a:r>
              <a:rPr sz="1200" spc="-10" dirty="0">
                <a:latin typeface="Calibri"/>
                <a:cs typeface="Calibri"/>
              </a:rPr>
              <a:t>From:</a:t>
            </a:r>
            <a:endParaRPr lang="en-IN" sz="1200" spc="-10" dirty="0">
              <a:latin typeface="Calibri"/>
              <a:cs typeface="Calibri"/>
            </a:endParaRPr>
          </a:p>
          <a:p>
            <a:pPr marL="0" marR="5080" indent="0">
              <a:lnSpc>
                <a:spcPct val="99400"/>
              </a:lnSpc>
              <a:spcBef>
                <a:spcPts val="180"/>
              </a:spcBef>
              <a:buNone/>
            </a:pPr>
            <a:r>
              <a:rPr lang="en-IN" sz="1200" spc="-10" dirty="0">
                <a:latin typeface="Calibri"/>
                <a:cs typeface="Calibri"/>
                <a:hlinkClick r:id="rId19"/>
              </a:rPr>
              <a:t>https://github.com/16Brijesh10/APPLIED_DATA_SCIENCE_CAPSTONE/blob/main/week%201/spacex%20data%20collection/web%20scrapping%20data/2%20jupyter-labs-webscraping.ipynb</a:t>
            </a:r>
            <a:endParaRPr sz="1200" dirty="0">
              <a:latin typeface="Calibri"/>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374</TotalTime>
  <Words>2734</Words>
  <Application>Microsoft Office PowerPoint</Application>
  <PresentationFormat>Widescreen</PresentationFormat>
  <Paragraphs>262</Paragraphs>
  <Slides>48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Arial MT</vt:lpstr>
      <vt:lpstr>Calibri</vt:lpstr>
      <vt:lpstr>IBM Plex Mono SemiBold</vt:lpstr>
      <vt:lpstr>Microsoft Sans Serif</vt:lpstr>
      <vt:lpstr>Trebuchet MS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brijesh A</cp:lastModifiedBy>
  <cp:revision>199</cp:revision>
  <dcterms:created xsi:type="dcterms:W3CDTF">2021-04-29T18:58:34Z</dcterms:created>
  <dcterms:modified xsi:type="dcterms:W3CDTF">2024-03-10T11:00:05Z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